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458" r:id="rId2"/>
    <p:sldId id="347" r:id="rId3"/>
    <p:sldId id="459" r:id="rId4"/>
    <p:sldId id="393" r:id="rId5"/>
    <p:sldId id="394" r:id="rId6"/>
    <p:sldId id="335" r:id="rId7"/>
    <p:sldId id="346" r:id="rId8"/>
    <p:sldId id="386" r:id="rId9"/>
    <p:sldId id="463" r:id="rId10"/>
    <p:sldId id="334" r:id="rId11"/>
    <p:sldId id="382" r:id="rId12"/>
    <p:sldId id="433" r:id="rId13"/>
    <p:sldId id="343" r:id="rId14"/>
    <p:sldId id="389" r:id="rId15"/>
    <p:sldId id="390" r:id="rId16"/>
    <p:sldId id="436" r:id="rId17"/>
    <p:sldId id="396" r:id="rId18"/>
    <p:sldId id="397" r:id="rId19"/>
    <p:sldId id="398" r:id="rId20"/>
    <p:sldId id="399" r:id="rId21"/>
    <p:sldId id="401" r:id="rId22"/>
    <p:sldId id="344" r:id="rId23"/>
    <p:sldId id="437" r:id="rId24"/>
    <p:sldId id="336" r:id="rId25"/>
    <p:sldId id="374" r:id="rId26"/>
    <p:sldId id="457" r:id="rId27"/>
    <p:sldId id="406" r:id="rId28"/>
    <p:sldId id="408" r:id="rId29"/>
    <p:sldId id="409" r:id="rId30"/>
    <p:sldId id="410" r:id="rId31"/>
    <p:sldId id="402" r:id="rId32"/>
    <p:sldId id="404" r:id="rId33"/>
    <p:sldId id="438" r:id="rId34"/>
    <p:sldId id="345" r:id="rId35"/>
    <p:sldId id="412" r:id="rId36"/>
    <p:sldId id="440" r:id="rId37"/>
    <p:sldId id="461" r:id="rId38"/>
    <p:sldId id="439" r:id="rId39"/>
    <p:sldId id="381" r:id="rId40"/>
    <p:sldId id="340" r:id="rId41"/>
    <p:sldId id="348" r:id="rId42"/>
    <p:sldId id="350" r:id="rId43"/>
    <p:sldId id="351" r:id="rId44"/>
    <p:sldId id="352" r:id="rId45"/>
    <p:sldId id="353" r:id="rId46"/>
    <p:sldId id="341" r:id="rId47"/>
    <p:sldId id="465" r:id="rId48"/>
    <p:sldId id="349" r:id="rId49"/>
    <p:sldId id="337" r:id="rId50"/>
    <p:sldId id="442" r:id="rId51"/>
    <p:sldId id="454" r:id="rId52"/>
    <p:sldId id="441" r:id="rId53"/>
    <p:sldId id="453" r:id="rId54"/>
    <p:sldId id="338" r:id="rId55"/>
    <p:sldId id="363" r:id="rId56"/>
    <p:sldId id="368" r:id="rId57"/>
    <p:sldId id="447" r:id="rId58"/>
    <p:sldId id="448" r:id="rId59"/>
    <p:sldId id="460" r:id="rId60"/>
    <p:sldId id="364" r:id="rId61"/>
    <p:sldId id="378" r:id="rId62"/>
    <p:sldId id="358" r:id="rId63"/>
    <p:sldId id="449" r:id="rId64"/>
    <p:sldId id="450" r:id="rId65"/>
    <p:sldId id="451" r:id="rId66"/>
    <p:sldId id="452" r:id="rId67"/>
    <p:sldId id="467" r:id="rId68"/>
    <p:sldId id="380" r:id="rId69"/>
    <p:sldId id="455" r:id="rId70"/>
    <p:sldId id="456" r:id="rId71"/>
    <p:sldId id="388" r:id="rId72"/>
    <p:sldId id="413" r:id="rId73"/>
    <p:sldId id="468" r:id="rId74"/>
    <p:sldId id="416" r:id="rId75"/>
    <p:sldId id="464" r:id="rId76"/>
    <p:sldId id="419" r:id="rId77"/>
    <p:sldId id="365" r:id="rId78"/>
    <p:sldId id="384" r:id="rId79"/>
    <p:sldId id="424" r:id="rId80"/>
    <p:sldId id="429" r:id="rId81"/>
    <p:sldId id="466" r:id="rId82"/>
    <p:sldId id="469" r:id="rId83"/>
    <p:sldId id="354" r:id="rId84"/>
  </p:sldIdLst>
  <p:sldSz cx="9144000" cy="6858000" type="screen4x3"/>
  <p:notesSz cx="6805613" cy="9944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5EC5D1-E147-43C3-B702-296D2C890552}">
          <p14:sldIdLst>
            <p14:sldId id="458"/>
          </p14:sldIdLst>
        </p14:section>
        <p14:section name="Introduction" id="{70BC3E55-243B-482E-B2E5-BD5701174848}">
          <p14:sldIdLst>
            <p14:sldId id="347"/>
            <p14:sldId id="459"/>
            <p14:sldId id="393"/>
            <p14:sldId id="394"/>
            <p14:sldId id="335"/>
            <p14:sldId id="346"/>
            <p14:sldId id="386"/>
            <p14:sldId id="463"/>
            <p14:sldId id="334"/>
          </p14:sldIdLst>
        </p14:section>
        <p14:section name="Disruption Loads" id="{41AB26C1-9379-454E-AD23-B1D36CABD06F}">
          <p14:sldIdLst>
            <p14:sldId id="382"/>
            <p14:sldId id="433"/>
            <p14:sldId id="343"/>
            <p14:sldId id="389"/>
            <p14:sldId id="390"/>
            <p14:sldId id="436"/>
            <p14:sldId id="396"/>
            <p14:sldId id="397"/>
            <p14:sldId id="398"/>
            <p14:sldId id="399"/>
            <p14:sldId id="401"/>
            <p14:sldId id="344"/>
            <p14:sldId id="437"/>
            <p14:sldId id="336"/>
            <p14:sldId id="374"/>
            <p14:sldId id="457"/>
            <p14:sldId id="406"/>
            <p14:sldId id="408"/>
            <p14:sldId id="409"/>
            <p14:sldId id="410"/>
            <p14:sldId id="402"/>
            <p14:sldId id="404"/>
            <p14:sldId id="438"/>
            <p14:sldId id="345"/>
            <p14:sldId id="412"/>
            <p14:sldId id="440"/>
            <p14:sldId id="461"/>
            <p14:sldId id="439"/>
          </p14:sldIdLst>
        </p14:section>
        <p14:section name="Disruption Management" id="{9D0DBBBF-E21D-4E68-B5BD-7B805FF776C2}">
          <p14:sldIdLst>
            <p14:sldId id="381"/>
            <p14:sldId id="340"/>
            <p14:sldId id="348"/>
            <p14:sldId id="350"/>
            <p14:sldId id="351"/>
            <p14:sldId id="352"/>
            <p14:sldId id="353"/>
            <p14:sldId id="341"/>
            <p14:sldId id="465"/>
            <p14:sldId id="349"/>
            <p14:sldId id="337"/>
          </p14:sldIdLst>
        </p14:section>
        <p14:section name="Miitgation TQ+CQ" id="{1B560ABB-5257-43C4-BB78-24F619525986}">
          <p14:sldIdLst>
            <p14:sldId id="442"/>
            <p14:sldId id="454"/>
            <p14:sldId id="441"/>
            <p14:sldId id="453"/>
            <p14:sldId id="338"/>
            <p14:sldId id="363"/>
            <p14:sldId id="368"/>
            <p14:sldId id="447"/>
            <p14:sldId id="448"/>
            <p14:sldId id="460"/>
            <p14:sldId id="364"/>
          </p14:sldIdLst>
        </p14:section>
        <p14:section name="runaways" id="{2CAF7539-504D-47BF-9430-1286DBE65373}">
          <p14:sldIdLst>
            <p14:sldId id="378"/>
            <p14:sldId id="358"/>
            <p14:sldId id="449"/>
            <p14:sldId id="450"/>
            <p14:sldId id="451"/>
            <p14:sldId id="452"/>
            <p14:sldId id="467"/>
            <p14:sldId id="380"/>
            <p14:sldId id="455"/>
            <p14:sldId id="456"/>
            <p14:sldId id="388"/>
            <p14:sldId id="413"/>
            <p14:sldId id="468"/>
            <p14:sldId id="416"/>
            <p14:sldId id="464"/>
          </p14:sldIdLst>
        </p14:section>
        <p14:section name="Injection Technology" id="{1E2CCE57-C627-4EF5-BE1E-36D08F4B29C6}">
          <p14:sldIdLst>
            <p14:sldId id="419"/>
            <p14:sldId id="365"/>
            <p14:sldId id="384"/>
            <p14:sldId id="424"/>
            <p14:sldId id="429"/>
            <p14:sldId id="466"/>
            <p14:sldId id="469"/>
          </p14:sldIdLst>
        </p14:section>
        <p14:section name="Summary" id="{4A9983DB-3D95-4E30-AB96-8915A8D3ED95}">
          <p14:sldIdLst>
            <p14:sldId id="35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4A84"/>
    <a:srgbClr val="FF6600"/>
    <a:srgbClr val="52576E"/>
    <a:srgbClr val="7C7C7C"/>
    <a:srgbClr val="7030A0"/>
    <a:srgbClr val="F5EB6B"/>
    <a:srgbClr val="F9F3A5"/>
    <a:srgbClr val="3AF02C"/>
    <a:srgbClr val="008D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718" autoAdjust="0"/>
  </p:normalViewPr>
  <p:slideViewPr>
    <p:cSldViewPr snapToGrid="0">
      <p:cViewPr>
        <p:scale>
          <a:sx n="100" d="100"/>
          <a:sy n="100" d="100"/>
        </p:scale>
        <p:origin x="-206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notesViewPr>
    <p:cSldViewPr snapToGrid="0">
      <p:cViewPr varScale="1">
        <p:scale>
          <a:sx n="74" d="100"/>
          <a:sy n="74" d="100"/>
        </p:scale>
        <p:origin x="-2172" y="-108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514" y="1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1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7363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5" y="4723449"/>
            <a:ext cx="4990784" cy="44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0" tIns="45844" rIns="91690" bIns="458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19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21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29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31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38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41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482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49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59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65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67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050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70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72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73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05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74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83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7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9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1412776"/>
            <a:ext cx="7772400" cy="1143000"/>
          </a:xfrm>
        </p:spPr>
        <p:txBody>
          <a:bodyPr/>
          <a:lstStyle>
            <a:lvl1pPr>
              <a:defRPr sz="3600" baseline="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12976"/>
            <a:ext cx="6400800" cy="416024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endParaRPr lang="en-US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59311" y="476250"/>
            <a:ext cx="9006333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" y="6406942"/>
            <a:ext cx="2451100" cy="43835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6096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0800" y="6267450"/>
            <a:ext cx="9010650" cy="736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59311" y="6410920"/>
            <a:ext cx="9006333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latin typeface="Calibri" panose="020F0502020204030204" pitchFamily="34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3581778" y="6550855"/>
            <a:ext cx="54796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 Lehnen </a:t>
            </a:r>
            <a:r>
              <a:rPr lang="en-GB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en-GB" sz="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FuseNet</a:t>
            </a:r>
            <a:r>
              <a:rPr lang="en-GB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PhD event 2018                                                   </a:t>
            </a: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2018, ITER Organization</a:t>
            </a:r>
            <a:r>
              <a:rPr lang="en-GB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Page </a:t>
            </a:r>
            <a:fld id="{B2A87BDF-E6F2-4ED2-909E-C5FE70201605}" type="slidenum">
              <a:rPr lang="en-GB" sz="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‹#›</a:t>
            </a:fld>
            <a:endParaRPr lang="en-GB" sz="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4235570" y="6593985"/>
            <a:ext cx="0" cy="107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8223486" y="6593985"/>
            <a:ext cx="0" cy="107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6843783" y="6595581"/>
            <a:ext cx="0" cy="1077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57238" indent="-279400" algn="l" defTabSz="795338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36650" indent="-188913" algn="l" defTabSz="795338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 panose="020F0502020204030204" pitchFamily="34" charset="0"/>
        </a:defRPr>
      </a:lvl3pPr>
      <a:lvl4pPr marL="1511300" indent="-184150" algn="l" defTabSz="795338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anose="020F0502020204030204" pitchFamily="34" charset="0"/>
        </a:defRPr>
      </a:lvl4pPr>
      <a:lvl5pPr marL="18859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Calibri" panose="020F0502020204030204" pitchFamily="34" charset="0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179512" y="110281"/>
            <a:ext cx="8640960" cy="1080562"/>
          </a:xfrm>
        </p:spPr>
        <p:txBody>
          <a:bodyPr/>
          <a:lstStyle/>
          <a:p>
            <a:pPr algn="l"/>
            <a:r>
              <a:rPr lang="en-GB" dirty="0" smtClean="0">
                <a:latin typeface="Calibri" panose="020F0502020204030204" pitchFamily="34" charset="0"/>
              </a:rPr>
              <a:t>Disruption </a:t>
            </a:r>
            <a:r>
              <a:rPr lang="en-GB" dirty="0">
                <a:latin typeface="Calibri" panose="020F0502020204030204" pitchFamily="34" charset="0"/>
              </a:rPr>
              <a:t>Mitigation in ITER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414" y="1019919"/>
            <a:ext cx="8769074" cy="4966190"/>
          </a:xfrm>
        </p:spPr>
        <p:txBody>
          <a:bodyPr/>
          <a:lstStyle/>
          <a:p>
            <a:pPr algn="l"/>
            <a:r>
              <a:rPr lang="en-GB" altLang="ja-JP" b="1" i="1" dirty="0" smtClean="0"/>
              <a:t>M. Lehnen</a:t>
            </a:r>
            <a:endParaRPr lang="en-GB" altLang="ja-JP" b="1" i="1" dirty="0"/>
          </a:p>
          <a:p>
            <a:pPr algn="l"/>
            <a:endParaRPr lang="en-GB" altLang="ja-JP" sz="900" b="1" i="1" baseline="30000" dirty="0"/>
          </a:p>
          <a:p>
            <a:pPr algn="l"/>
            <a:r>
              <a:rPr lang="en-GB" altLang="ja-JP" sz="1600" i="1" dirty="0" smtClean="0"/>
              <a:t>ITER Organization</a:t>
            </a:r>
            <a:r>
              <a:rPr lang="en-GB" altLang="ja-JP" sz="1600" i="1" dirty="0"/>
              <a:t>, Route de </a:t>
            </a:r>
            <a:r>
              <a:rPr lang="en-GB" altLang="ja-JP" sz="1600" i="1" dirty="0" err="1"/>
              <a:t>Vinon</a:t>
            </a:r>
            <a:r>
              <a:rPr lang="en-GB" altLang="ja-JP" sz="1600" i="1" dirty="0"/>
              <a:t> sur Verdon, CS 90 046, 13067 Saint Paul-</a:t>
            </a:r>
            <a:r>
              <a:rPr lang="en-GB" altLang="ja-JP" sz="1600" i="1" dirty="0" err="1"/>
              <a:t>lez</a:t>
            </a:r>
            <a:r>
              <a:rPr lang="en-GB" altLang="ja-JP" sz="1600" i="1" dirty="0"/>
              <a:t>-Durance, </a:t>
            </a:r>
            <a:r>
              <a:rPr lang="en-GB" altLang="ja-JP" sz="1600" i="1" dirty="0" err="1"/>
              <a:t>Cedex</a:t>
            </a:r>
            <a:r>
              <a:rPr lang="en-GB" altLang="ja-JP" sz="1600" i="1" dirty="0"/>
              <a:t>, </a:t>
            </a:r>
            <a:r>
              <a:rPr lang="en-GB" altLang="ja-JP" sz="1600" i="1" dirty="0" smtClean="0"/>
              <a:t>France</a:t>
            </a:r>
            <a:endParaRPr lang="en-GB" altLang="ja-JP" sz="100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9512" y="5434309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</a:rPr>
              <a:t>Disclaimer: </a:t>
            </a:r>
            <a:endParaRPr lang="en-GB" sz="500" i="1" dirty="0">
              <a:latin typeface="Calibri" panose="020F0502020204030204" pitchFamily="34" charset="0"/>
            </a:endParaRPr>
          </a:p>
          <a:p>
            <a:endParaRPr lang="en-GB" sz="500" dirty="0">
              <a:latin typeface="Calibri" panose="020F0502020204030204" pitchFamily="34" charset="0"/>
            </a:endParaRPr>
          </a:p>
          <a:p>
            <a:r>
              <a:rPr lang="en-GB" sz="1200" dirty="0" smtClean="0">
                <a:latin typeface="Calibri" panose="020F0502020204030204" pitchFamily="34" charset="0"/>
              </a:rPr>
              <a:t>ITER </a:t>
            </a:r>
            <a:r>
              <a:rPr lang="en-GB" sz="1200" dirty="0">
                <a:latin typeface="Calibri" panose="020F0502020204030204" pitchFamily="34" charset="0"/>
              </a:rPr>
              <a:t>is the Nuclear Facility INB no. 174. This </a:t>
            </a:r>
            <a:r>
              <a:rPr lang="en-GB" sz="1200" dirty="0" smtClean="0">
                <a:latin typeface="Calibri" panose="020F0502020204030204" pitchFamily="34" charset="0"/>
              </a:rPr>
              <a:t>presentation </a:t>
            </a:r>
            <a:r>
              <a:rPr lang="en-GB" sz="1200" dirty="0">
                <a:latin typeface="Calibri" panose="020F0502020204030204" pitchFamily="34" charset="0"/>
              </a:rPr>
              <a:t>explores physics processes during the plasma operation of the tokamak when disruptions take place; nevertheless the nuclear operator is not constrained by the </a:t>
            </a:r>
            <a:r>
              <a:rPr lang="en-GB" sz="1200" dirty="0" smtClean="0">
                <a:latin typeface="Calibri" panose="020F0502020204030204" pitchFamily="34" charset="0"/>
              </a:rPr>
              <a:t>results presented here. The views </a:t>
            </a:r>
            <a:r>
              <a:rPr lang="en-GB" sz="1200" dirty="0">
                <a:latin typeface="Calibri" panose="020F0502020204030204" pitchFamily="34" charset="0"/>
              </a:rPr>
              <a:t>and opinions expressed herein do not necessarily reflect those of the ITER Organization</a:t>
            </a:r>
            <a:r>
              <a:rPr lang="en-GB" sz="1200" dirty="0" smtClean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24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Outline – Four main challenges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5657" y="1197984"/>
            <a:ext cx="6792686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b="1" i="1" dirty="0">
                <a:solidFill>
                  <a:schemeClr val="bg2"/>
                </a:solidFill>
                <a:latin typeface="Calibri" panose="020F0502020204030204" pitchFamily="34" charset="0"/>
              </a:rPr>
              <a:t>Disruption Loads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5657" y="2181145"/>
            <a:ext cx="6792686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Control Disruption rate and </a:t>
            </a:r>
          </a:p>
          <a:p>
            <a:pPr lvl="0" algn="ctr"/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achieve high mitigation success rates*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75657" y="3164306"/>
            <a:ext cx="6792686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Achieving </a:t>
            </a:r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</a:t>
            </a:r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mitigation aims </a:t>
            </a:r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/>
            </a:r>
            <a:b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(</a:t>
            </a:r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especially runaway electron </a:t>
            </a:r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mitigation)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75657" y="4147468"/>
            <a:ext cx="6792686" cy="7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Mitigation </a:t>
            </a:r>
            <a:r>
              <a:rPr lang="en-GB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Technology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5656" y="5737860"/>
            <a:ext cx="713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Calibri" panose="020F0502020204030204" pitchFamily="34" charset="0"/>
              </a:rPr>
              <a:t>*Disruption Avoidance techniques and techniques to trigger the mitigation system are not covered in this presentation. </a:t>
            </a:r>
            <a:endParaRPr lang="en-GB" sz="16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702368"/>
            <a:ext cx="752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Disruption Loads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24744"/>
            <a:ext cx="4443584" cy="4483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9247" y="2638576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up to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350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𝑡h𝑒𝑟𝑚𝑎𝑙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blipFill rotWithShape="1"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39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24744"/>
            <a:ext cx="4443584" cy="4483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82" y="4685153"/>
            <a:ext cx="2401171" cy="165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865989" y="55182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Beryllium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4949" y="5719089"/>
            <a:ext cx="115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Tungsten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𝑡h𝑒𝑟𝑚𝑎𝑙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blipFill rotWithShape="1"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52" y="551826"/>
            <a:ext cx="1891915" cy="17769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79247" y="2638576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up to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350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24744"/>
            <a:ext cx="4443583" cy="4483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𝑚𝑒𝑙𝑡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𝑇𝑄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3/2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blipFill rotWithShape="1">
                <a:blip r:embed="rId6"/>
                <a:stretch>
                  <a:fillRect l="-667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𝑡h𝑒𝑟𝑚𝑎𝑙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blipFill rotWithShape="1"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82" y="4685153"/>
            <a:ext cx="2401171" cy="165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865989" y="55182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Beryllium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4949" y="5719089"/>
            <a:ext cx="115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Tungsten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52" y="551826"/>
            <a:ext cx="1891915" cy="17769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79247" y="2638576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up to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350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24744"/>
            <a:ext cx="4443583" cy="4483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𝑚𝑒𝑙𝑡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𝑇𝑄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3/2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blipFill rotWithShape="1">
                <a:blip r:embed="rId6"/>
                <a:stretch>
                  <a:fillRect l="-667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𝑡h𝑒𝑟𝑚𝑎𝑙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blipFill rotWithShape="1"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82" y="4685153"/>
            <a:ext cx="2401171" cy="165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865989" y="55182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Beryllium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4949" y="5719089"/>
            <a:ext cx="115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Tungsten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52" y="551826"/>
            <a:ext cx="1891915" cy="17769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579247" y="2638576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up to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350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24744"/>
            <a:ext cx="4443583" cy="4483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𝑚𝑒𝑙𝑡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3086762"/>
                <a:ext cx="1501500" cy="4116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𝑇𝑄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3/2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491183" cy="390492"/>
              </a:xfrm>
              <a:prstGeom prst="rect">
                <a:avLst/>
              </a:prstGeom>
              <a:blipFill rotWithShape="1">
                <a:blip r:embed="rId6"/>
                <a:stretch>
                  <a:fillRect l="-667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𝑡h𝑒𝑟𝑚𝑎𝑙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99" y="4205803"/>
                <a:ext cx="1635961" cy="403637"/>
              </a:xfrm>
              <a:prstGeom prst="rect">
                <a:avLst/>
              </a:prstGeom>
              <a:blipFill rotWithShape="1"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414620" y="2090499"/>
            <a:ext cx="1453668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5B2B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mitigation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82" y="4685153"/>
            <a:ext cx="2401171" cy="165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865989" y="55182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Beryllium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4949" y="5719089"/>
            <a:ext cx="115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Tungsten</a:t>
            </a:r>
            <a:endParaRPr lang="en-GB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52" y="551826"/>
            <a:ext cx="1891915" cy="17769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579247" y="2638576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up to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350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7" cy="453585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3491"/>
            <a:ext cx="2764542" cy="47061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1780" y="2787432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400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7764" y="124057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1100 MJ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0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7" cy="4535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6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0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𝑣𝑒𝑟𝑡𝑖𝑐𝑎𝑙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blipFill rotWithShape="1">
                <a:blip r:embed="rId6"/>
                <a:stretch>
                  <a:fillRect l="-628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7" cy="4535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8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0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5" y="3023550"/>
            <a:ext cx="8400541" cy="3353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7753" y="2248767"/>
            <a:ext cx="3628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ITER target plasma scenario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6" cy="4535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7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𝑣𝑒𝑟𝑡𝑖𝑐𝑎𝑙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blipFill rotWithShape="1">
                <a:blip r:embed="rId8"/>
                <a:stretch>
                  <a:fillRect l="-628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2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6" cy="4535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6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29940" y="1287779"/>
            <a:ext cx="2186940" cy="3073986"/>
            <a:chOff x="3329940" y="2065019"/>
            <a:chExt cx="2186940" cy="3073986"/>
          </a:xfrm>
        </p:grpSpPr>
        <p:sp>
          <p:nvSpPr>
            <p:cNvPr id="8" name="Rectangle 7"/>
            <p:cNvSpPr/>
            <p:nvPr/>
          </p:nvSpPr>
          <p:spPr bwMode="auto">
            <a:xfrm>
              <a:off x="3329940" y="2065019"/>
              <a:ext cx="2186940" cy="30739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764" y="2284095"/>
              <a:ext cx="1871476" cy="2353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90900" y="4585007"/>
              <a:ext cx="20410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JET Be dump plates</a:t>
              </a: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G.F. Matthews, </a:t>
              </a:r>
              <a:r>
                <a:rPr lang="en-US" sz="1200" dirty="0" err="1" smtClean="0">
                  <a:latin typeface="Calibri" panose="020F0502020204030204" pitchFamily="34" charset="0"/>
                </a:rPr>
                <a:t>Phys.Scr</a:t>
              </a:r>
              <a:r>
                <a:rPr lang="en-US" sz="1200" dirty="0" smtClean="0">
                  <a:latin typeface="Calibri" panose="020F0502020204030204" pitchFamily="34" charset="0"/>
                </a:rPr>
                <a:t>. 2016</a:t>
              </a:r>
              <a:endParaRPr lang="en-GB" sz="1200" dirty="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𝑣𝑒𝑟𝑡𝑖𝑐𝑎𝑙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blipFill rotWithShape="1">
                <a:blip r:embed="rId8"/>
                <a:stretch>
                  <a:fillRect l="-628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7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6" cy="45358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107504" y="813436"/>
            <a:ext cx="5656131" cy="5043024"/>
          </a:xfrm>
          <a:prstGeom prst="rect">
            <a:avLst/>
          </a:prstGeom>
          <a:solidFill>
            <a:schemeClr val="bg1">
              <a:alpha val="7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𝑣𝑒𝑟𝑡𝑖𝑐𝑎𝑙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blipFill rotWithShape="1">
                <a:blip r:embed="rId4"/>
                <a:stretch>
                  <a:fillRect l="-628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 bwMode="auto">
          <a:xfrm rot="20349927">
            <a:off x="6165854" y="1156494"/>
            <a:ext cx="693022" cy="49178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7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 bwMode="auto">
          <a:xfrm>
            <a:off x="107504" y="6007485"/>
            <a:ext cx="8660939" cy="382327"/>
          </a:xfrm>
          <a:prstGeom prst="rect">
            <a:avLst/>
          </a:prstGeom>
          <a:solidFill>
            <a:schemeClr val="bg1">
              <a:alpha val="7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6621" y="2664174"/>
            <a:ext cx="3278454" cy="3216778"/>
            <a:chOff x="70389" y="3045328"/>
            <a:chExt cx="3278454" cy="3216778"/>
          </a:xfrm>
        </p:grpSpPr>
        <p:sp>
          <p:nvSpPr>
            <p:cNvPr id="28" name="Rectangle 27"/>
            <p:cNvSpPr/>
            <p:nvPr/>
          </p:nvSpPr>
          <p:spPr bwMode="auto">
            <a:xfrm>
              <a:off x="70389" y="3045328"/>
              <a:ext cx="3278454" cy="32167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29" y="3182587"/>
              <a:ext cx="3116651" cy="29284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54171" y="3283427"/>
              <a:ext cx="2169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</a:rPr>
                <a:t>15 MA major disruption</a:t>
              </a:r>
              <a:endParaRPr lang="en-GB" sz="1600" i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49573" y="560230"/>
            <a:ext cx="2332801" cy="3032057"/>
            <a:chOff x="3549573" y="560230"/>
            <a:chExt cx="2332801" cy="3032057"/>
          </a:xfrm>
        </p:grpSpPr>
        <p:sp>
          <p:nvSpPr>
            <p:cNvPr id="18" name="Rectangle 17"/>
            <p:cNvSpPr/>
            <p:nvPr/>
          </p:nvSpPr>
          <p:spPr bwMode="auto">
            <a:xfrm rot="16200000">
              <a:off x="3199945" y="909859"/>
              <a:ext cx="3032057" cy="2332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688" y="980144"/>
              <a:ext cx="2171275" cy="252805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549573" y="560230"/>
              <a:ext cx="190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Field line mapping</a:t>
              </a:r>
              <a:endParaRPr lang="en-GB" sz="1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6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Magnetic Energy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3" cy="4706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𝑐𝑜𝑛𝑑</m:t>
                          </m:r>
                        </m:sub>
                      </m:sSub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084" y="813436"/>
                <a:ext cx="169341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072501"/>
            <a:ext cx="4434445" cy="4535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Melt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𝑣𝑒𝑟𝑡𝑖𝑐𝑎𝑙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~</m:t>
                    </m:r>
                    <m:r>
                      <a:rPr lang="en-US" sz="1600" b="0" i="1" smtClean="0"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latin typeface="Cambria Math"/>
                      </a:rPr>
                      <m:t>𝜆</m:t>
                    </m:r>
                    <m:r>
                      <a:rPr lang="en-US" sz="1600" b="0" i="1" smtClean="0">
                        <a:latin typeface="Cambria Math"/>
                      </a:rPr>
                      <m:t>;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Δ</m:t>
                    </m:r>
                    <m:r>
                      <a:rPr lang="en-US" sz="1600" b="0" i="1" smtClean="0">
                        <a:latin typeface="Cambria Math"/>
                      </a:rPr>
                      <m:t>𝑇</m:t>
                    </m:r>
                    <m:r>
                      <a:rPr lang="en-US" sz="1600" b="0" i="1" smtClean="0">
                        <a:latin typeface="Cambria Math"/>
                      </a:rPr>
                      <m:t> ~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𝑡h𝑒𝑟𝑚𝑎𝑙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/</m:t>
                    </m:r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𝑇𝑄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:r>
                  <a:rPr lang="en-GB" sz="16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GB" sz="1600" dirty="0" smtClean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𝑚𝑒𝑙𝑡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9" y="6007485"/>
                <a:ext cx="5829994" cy="390492"/>
              </a:xfrm>
              <a:prstGeom prst="rect">
                <a:avLst/>
              </a:prstGeom>
              <a:blipFill rotWithShape="1">
                <a:blip r:embed="rId7"/>
                <a:stretch>
                  <a:fillRect l="-628" t="-1538"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79" y="4449643"/>
                <a:ext cx="1586140" cy="485069"/>
              </a:xfrm>
              <a:prstGeom prst="rect">
                <a:avLst/>
              </a:prstGeom>
              <a:blipFill rotWithShape="1">
                <a:blip r:embed="rId8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414620" y="2364819"/>
            <a:ext cx="1453668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5B2B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mitigation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32176"/>
            <a:ext cx="4434445" cy="447746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Electrons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14592"/>
            <a:ext cx="2764541" cy="4703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𝑅𝐸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5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3791820"/>
            <a:ext cx="7564163" cy="254876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 electron life cycle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2855" y="5423207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0D simulation</a:t>
            </a:r>
            <a:endParaRPr lang="en-GB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67640" y="541496"/>
            <a:ext cx="8868856" cy="28562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026" name="Picture 2" descr="http://www.physics.utah.edu/%7Ejui/5110/y2009m03d09/KATRIN.htm;_files/zerfall-transparent-1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77" y="1140775"/>
            <a:ext cx="1346246" cy="9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398723" y="1199769"/>
            <a:ext cx="1632174" cy="776060"/>
            <a:chOff x="246334" y="5265965"/>
            <a:chExt cx="1785967" cy="849185"/>
          </a:xfrm>
        </p:grpSpPr>
        <p:pic>
          <p:nvPicPr>
            <p:cNvPr id="1028" name="Picture 4" descr="https://upload.wikimedia.org/wikipedia/commons/thumb/e/e3/Compton-scattering.svg/239px-Compton-scattering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34" y="5265965"/>
              <a:ext cx="1439397" cy="84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85731" y="5265965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e</a:t>
              </a:r>
              <a:r>
                <a:rPr lang="en-US" sz="1800" baseline="30000" dirty="0" smtClean="0">
                  <a:latin typeface="Calibri" panose="020F0502020204030204" pitchFamily="34" charset="0"/>
                </a:rPr>
                <a:t>-</a:t>
              </a:r>
              <a:endParaRPr lang="en-GB" sz="1800" baseline="30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91157" y="2694706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Tritium</a:t>
            </a:r>
          </a:p>
          <a:p>
            <a:pPr algn="ctr"/>
            <a:r>
              <a:rPr lang="en-US" sz="1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decay</a:t>
            </a:r>
            <a:endParaRPr lang="en-GB" sz="18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5403" y="2694705"/>
            <a:ext cx="114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Compton</a:t>
            </a:r>
          </a:p>
          <a:p>
            <a:pPr algn="ctr"/>
            <a:r>
              <a:rPr lang="en-US" sz="1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scattering</a:t>
            </a:r>
            <a:endParaRPr lang="en-GB" sz="18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36059" y="647696"/>
            <a:ext cx="2363196" cy="2579488"/>
            <a:chOff x="241980" y="647696"/>
            <a:chExt cx="2363196" cy="25794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80" y="647696"/>
              <a:ext cx="2363196" cy="221486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20333" y="2857852"/>
              <a:ext cx="890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smtClea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rPr>
                <a:t>Hot tail</a:t>
              </a:r>
              <a:endParaRPr lang="en-GB" sz="1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5697" y="640556"/>
            <a:ext cx="2953399" cy="2586626"/>
            <a:chOff x="2747264" y="640556"/>
            <a:chExt cx="2953399" cy="2586626"/>
          </a:xfrm>
        </p:grpSpPr>
        <p:sp>
          <p:nvSpPr>
            <p:cNvPr id="12" name="TextBox 11"/>
            <p:cNvSpPr txBox="1"/>
            <p:nvPr/>
          </p:nvSpPr>
          <p:spPr>
            <a:xfrm>
              <a:off x="3835649" y="2857850"/>
              <a:ext cx="874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rPr>
                <a:t>Dreicer</a:t>
              </a:r>
              <a:endParaRPr lang="en-GB" sz="1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264" y="640556"/>
              <a:ext cx="2953399" cy="217221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3791820"/>
            <a:ext cx="7564163" cy="2548767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 bwMode="auto">
          <a:xfrm>
            <a:off x="601980" y="3397738"/>
            <a:ext cx="1097280" cy="28799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2855" y="5423207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0D simulation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19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 electron life cycle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11580" y="3855720"/>
            <a:ext cx="967740" cy="204216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3791820"/>
            <a:ext cx="7564163" cy="25487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457200" y="2720340"/>
            <a:ext cx="4290060" cy="6773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8413" y="2857852"/>
                <a:ext cx="3619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Avalanche multiplication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~</m:t>
                    </m:r>
                    <m:r>
                      <a:rPr lang="en-US" sz="1800" b="1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𝐞𝐱𝐩</m:t>
                    </m:r>
                    <m:r>
                      <a:rPr lang="en-US" sz="18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8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𝑰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𝑷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1800" b="1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13" y="2857852"/>
                <a:ext cx="361970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347" t="-8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/>
          <p:cNvSpPr/>
          <p:nvPr/>
        </p:nvSpPr>
        <p:spPr bwMode="auto">
          <a:xfrm>
            <a:off x="1173480" y="3397738"/>
            <a:ext cx="1097280" cy="28799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2855" y="5423207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0D simulation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 electron life cycle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240280" y="3855720"/>
            <a:ext cx="2446020" cy="204216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3791820"/>
            <a:ext cx="7564163" cy="25487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066800" y="2720340"/>
            <a:ext cx="5196840" cy="6773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17513" y="2857852"/>
                <a:ext cx="4821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Runaway plateau phase (kinetic energy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GB" sz="1800" b="1" i="1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20 MJ)</a:t>
                </a:r>
                <a:endParaRPr lang="en-GB" sz="1800" b="1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513" y="2857852"/>
                <a:ext cx="482170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011" t="-8333" r="-25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/>
          <p:cNvSpPr/>
          <p:nvPr/>
        </p:nvSpPr>
        <p:spPr bwMode="auto">
          <a:xfrm>
            <a:off x="2834640" y="3397738"/>
            <a:ext cx="1097280" cy="28799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2855" y="5423207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0D simulation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 electron life cycle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686300" y="3855720"/>
            <a:ext cx="1409700" cy="204216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3791820"/>
            <a:ext cx="7564163" cy="25487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019300" y="548640"/>
            <a:ext cx="6652260" cy="28490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712" y="1511524"/>
            <a:ext cx="301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Runaway loss phase: magnetic energy conversion (up to 300 MJ)</a:t>
            </a:r>
            <a:endParaRPr lang="en-GB" sz="18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4827294" y="3397738"/>
            <a:ext cx="1097280" cy="28799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2855" y="5423207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0D simulation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94" y="665193"/>
            <a:ext cx="3085630" cy="26552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5155" y="3066804"/>
            <a:ext cx="272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J.R. Martín-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Solís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Nucl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Fusion 2017</a:t>
            </a:r>
            <a:endParaRPr lang="en-GB" sz="14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 electron life cycle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5" y="3023550"/>
            <a:ext cx="8400540" cy="3353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101" y="2373823"/>
            <a:ext cx="244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Plasma Disruption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Electrons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40152" y="1014592"/>
            <a:ext cx="2764541" cy="4703919"/>
            <a:chOff x="5940152" y="1014592"/>
            <a:chExt cx="2764541" cy="47039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014592"/>
              <a:ext cx="2764541" cy="4703919"/>
            </a:xfrm>
            <a:prstGeom prst="rect">
              <a:avLst/>
            </a:prstGeom>
          </p:spPr>
        </p:pic>
        <p:sp>
          <p:nvSpPr>
            <p:cNvPr id="4" name="Down Arrow 3"/>
            <p:cNvSpPr/>
            <p:nvPr/>
          </p:nvSpPr>
          <p:spPr bwMode="auto">
            <a:xfrm rot="9871714">
              <a:off x="6690593" y="18448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9" name="Down Arrow 8"/>
            <p:cNvSpPr/>
            <p:nvPr/>
          </p:nvSpPr>
          <p:spPr bwMode="auto">
            <a:xfrm rot="361870">
              <a:off x="6842178" y="38562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749640" y="4399368"/>
              <a:ext cx="549561" cy="53934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21291994">
              <a:off x="6083343" y="1284648"/>
              <a:ext cx="1333499" cy="51795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448914" y="4669038"/>
              <a:ext cx="430068" cy="42207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32176"/>
            <a:ext cx="4434445" cy="4477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𝑅𝐸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6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33726"/>
            <a:ext cx="4434445" cy="447436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Electrons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40152" y="1014592"/>
            <a:ext cx="2764541" cy="4703919"/>
            <a:chOff x="5940152" y="1014592"/>
            <a:chExt cx="2764541" cy="47039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014592"/>
              <a:ext cx="2764541" cy="4703919"/>
            </a:xfrm>
            <a:prstGeom prst="rect">
              <a:avLst/>
            </a:prstGeom>
          </p:spPr>
        </p:pic>
        <p:sp>
          <p:nvSpPr>
            <p:cNvPr id="21" name="Down Arrow 20"/>
            <p:cNvSpPr/>
            <p:nvPr/>
          </p:nvSpPr>
          <p:spPr bwMode="auto">
            <a:xfrm rot="9871714">
              <a:off x="6690593" y="18448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Down Arrow 21"/>
            <p:cNvSpPr/>
            <p:nvPr/>
          </p:nvSpPr>
          <p:spPr bwMode="auto">
            <a:xfrm rot="361870">
              <a:off x="6842178" y="38562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749640" y="4399368"/>
              <a:ext cx="549561" cy="53934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21291994">
              <a:off x="6083343" y="1284648"/>
              <a:ext cx="1333499" cy="51795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448914" y="4669038"/>
              <a:ext cx="430068" cy="42207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𝑅𝐸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661410" y="662940"/>
            <a:ext cx="2110740" cy="4648200"/>
            <a:chOff x="3307080" y="746760"/>
            <a:chExt cx="2110740" cy="4648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3307080" y="746760"/>
              <a:ext cx="2110740" cy="4648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6"/>
            <a:srcRect b="3793"/>
            <a:stretch>
              <a:fillRect/>
            </a:stretch>
          </p:blipFill>
          <p:spPr bwMode="auto">
            <a:xfrm>
              <a:off x="3474325" y="867192"/>
              <a:ext cx="1755604" cy="35509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68040" y="4412553"/>
              <a:ext cx="204107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 panose="020F0502020204030204" pitchFamily="34" charset="0"/>
                </a:rPr>
                <a:t>JET inner limiter </a:t>
              </a:r>
            </a:p>
            <a:p>
              <a:r>
                <a:rPr lang="en-US" sz="2000" dirty="0" smtClean="0">
                  <a:latin typeface="Calibri" panose="020F0502020204030204" pitchFamily="34" charset="0"/>
                </a:rPr>
                <a:t>I</a:t>
              </a:r>
              <a:r>
                <a:rPr lang="en-US" sz="2000" baseline="-25000" dirty="0" smtClean="0">
                  <a:latin typeface="Calibri" panose="020F0502020204030204" pitchFamily="34" charset="0"/>
                </a:rPr>
                <a:t>RE</a:t>
              </a:r>
              <a:r>
                <a:rPr lang="en-US" sz="2000" dirty="0" smtClean="0">
                  <a:latin typeface="Calibri" panose="020F0502020204030204" pitchFamily="34" charset="0"/>
                </a:rPr>
                <a:t> </a:t>
              </a:r>
              <a:r>
                <a:rPr lang="en-US" sz="2000" dirty="0" smtClean="0">
                  <a:latin typeface="Calibri" panose="020F0502020204030204" pitchFamily="34" charset="0"/>
                  <a:sym typeface="Symbol"/>
                </a:rPr>
                <a:t> 0.9 MA</a:t>
              </a:r>
            </a:p>
            <a:p>
              <a:pPr lvl="0"/>
              <a:r>
                <a:rPr lang="en-US" sz="1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G.F</a:t>
              </a: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. Matthews, </a:t>
              </a:r>
              <a:r>
                <a:rPr lang="en-US" sz="1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Phys.Scr</a:t>
              </a: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. </a:t>
              </a:r>
              <a:r>
                <a:rPr lang="en-US" sz="1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2016</a:t>
              </a:r>
              <a:endParaRPr lang="en-GB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9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Electrons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40152" y="1014592"/>
            <a:ext cx="2764541" cy="4703919"/>
            <a:chOff x="5940152" y="1014592"/>
            <a:chExt cx="2764541" cy="47039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014592"/>
              <a:ext cx="2764541" cy="470391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 bwMode="auto">
            <a:xfrm rot="9871714">
              <a:off x="6690593" y="18448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rot="361870">
              <a:off x="6842178" y="38562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749640" y="4399368"/>
              <a:ext cx="549561" cy="53934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21291994">
              <a:off x="6083343" y="1284648"/>
              <a:ext cx="1333499" cy="51795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448914" y="4669038"/>
              <a:ext cx="430068" cy="42207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33726"/>
            <a:ext cx="4434444" cy="4474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𝑅𝐸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759783" y="1852879"/>
            <a:ext cx="4269921" cy="4466278"/>
            <a:chOff x="4759783" y="1852879"/>
            <a:chExt cx="4269921" cy="446627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759783" y="1852879"/>
              <a:ext cx="4269921" cy="44662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524" y="2139039"/>
              <a:ext cx="3554894" cy="203403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74608" y="1861222"/>
              <a:ext cx="1755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Calibri" panose="020F0502020204030204" pitchFamily="34" charset="0"/>
                </a:rPr>
                <a:t>ITER simulations</a:t>
              </a:r>
              <a:endParaRPr lang="en-GB" sz="18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40" y="4199508"/>
            <a:ext cx="3696417" cy="20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Electrons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40152" y="1014592"/>
            <a:ext cx="2764541" cy="4703919"/>
            <a:chOff x="5940152" y="1014592"/>
            <a:chExt cx="2764541" cy="47039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014592"/>
              <a:ext cx="2764541" cy="470391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 bwMode="auto">
            <a:xfrm rot="9871714">
              <a:off x="6690593" y="18448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rot="361870">
              <a:off x="6842178" y="3856235"/>
              <a:ext cx="251460" cy="277336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749640" y="4399368"/>
              <a:ext cx="549561" cy="53934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21291994">
              <a:off x="6083343" y="1284648"/>
              <a:ext cx="1333499" cy="51795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448914" y="4669038"/>
              <a:ext cx="430068" cy="42207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" y="1133726"/>
            <a:ext cx="4434443" cy="4474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4620" y="2364819"/>
            <a:ext cx="1451038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66C3D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avoidance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𝑅𝐸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𝑚𝑎𝑔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𝑝𝑜𝑙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179" y="4449643"/>
                <a:ext cx="2177006" cy="485069"/>
              </a:xfrm>
              <a:prstGeom prst="rect">
                <a:avLst/>
              </a:prstGeom>
              <a:blipFill rotWithShape="1">
                <a:blip r:embed="rId5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5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Electromagnetic Forces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124744"/>
            <a:ext cx="4299106" cy="4483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3" cy="470612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 bwMode="auto">
          <a:xfrm flipV="1">
            <a:off x="6623956" y="607998"/>
            <a:ext cx="228600" cy="376917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2807" y="588889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F</a:t>
            </a:r>
            <a:r>
              <a:rPr lang="en-US" sz="2000" b="1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z</a:t>
            </a:r>
            <a:endParaRPr lang="en-GB" sz="2000" b="1" baseline="-25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h𝑎𝑙𝑜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B05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c 17"/>
          <p:cNvSpPr/>
          <p:nvPr/>
        </p:nvSpPr>
        <p:spPr bwMode="auto">
          <a:xfrm>
            <a:off x="5406337" y="753110"/>
            <a:ext cx="1158293" cy="720725"/>
          </a:xfrm>
          <a:prstGeom prst="arc">
            <a:avLst>
              <a:gd name="adj1" fmla="val 16766077"/>
              <a:gd name="adj2" fmla="val 20549687"/>
            </a:avLst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1266" y="753110"/>
            <a:ext cx="38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t</a:t>
            </a:r>
            <a:endParaRPr lang="en-GB" sz="2000" b="1" baseline="-25000" dirty="0">
              <a:solidFill>
                <a:srgbClr val="66C3D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0790" y="5798820"/>
            <a:ext cx="8222419" cy="4773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Force on the vacuum vessel: F</a:t>
            </a:r>
            <a:r>
              <a:rPr lang="en-US" baseline="-25000" dirty="0" smtClean="0">
                <a:latin typeface="Calibri" panose="020F0502020204030204" pitchFamily="34" charset="0"/>
              </a:rPr>
              <a:t>Z</a:t>
            </a:r>
            <a:r>
              <a:rPr lang="en-US" dirty="0" smtClean="0">
                <a:latin typeface="Calibri" panose="020F0502020204030204" pitchFamily="34" charset="0"/>
              </a:rPr>
              <a:t> = </a:t>
            </a:r>
            <a:r>
              <a:rPr lang="en-US" dirty="0" err="1" smtClean="0"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eddy</a:t>
            </a:r>
            <a:r>
              <a:rPr lang="en-US" dirty="0" smtClean="0">
                <a:latin typeface="Calibri" panose="020F0502020204030204" pitchFamily="34" charset="0"/>
              </a:rPr>
              <a:t> + </a:t>
            </a:r>
            <a:r>
              <a:rPr lang="en-US" dirty="0" err="1" smtClean="0"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halo</a:t>
            </a:r>
            <a:r>
              <a:rPr lang="en-US" dirty="0" smtClean="0">
                <a:latin typeface="Calibri" panose="020F0502020204030204" pitchFamily="34" charset="0"/>
              </a:rPr>
              <a:t> ; </a:t>
            </a:r>
            <a:r>
              <a:rPr lang="en-US" dirty="0" err="1" smtClean="0"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halo</a:t>
            </a:r>
            <a:r>
              <a:rPr lang="en-US" dirty="0" smtClean="0">
                <a:latin typeface="Calibri" panose="020F0502020204030204" pitchFamily="34" charset="0"/>
              </a:rPr>
              <a:t> &gt; </a:t>
            </a:r>
            <a:r>
              <a:rPr lang="en-US" dirty="0" err="1" smtClean="0">
                <a:latin typeface="Calibri" panose="020F0502020204030204" pitchFamily="34" charset="0"/>
              </a:rPr>
              <a:t>F</a:t>
            </a:r>
            <a:r>
              <a:rPr lang="en-US" baseline="-25000" dirty="0" err="1" smtClean="0">
                <a:latin typeface="Calibri" panose="020F0502020204030204" pitchFamily="34" charset="0"/>
              </a:rPr>
              <a:t>eddy</a:t>
            </a:r>
            <a:r>
              <a:rPr lang="en-US" dirty="0" smtClean="0">
                <a:latin typeface="Calibri" panose="020F0502020204030204" pitchFamily="34" charset="0"/>
              </a:rPr>
              <a:t> (ITER)</a:t>
            </a:r>
            <a:endParaRPr lang="en-GB" baseline="-25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Electromagnetic Forces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124744"/>
            <a:ext cx="4299105" cy="4483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3" cy="4706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h𝑎𝑙𝑜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B05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own Arrow 20"/>
          <p:cNvSpPr/>
          <p:nvPr/>
        </p:nvSpPr>
        <p:spPr bwMode="auto">
          <a:xfrm flipV="1">
            <a:off x="6623956" y="607998"/>
            <a:ext cx="228600" cy="376917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2807" y="588889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F</a:t>
            </a:r>
            <a:r>
              <a:rPr lang="en-US" sz="2000" b="1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z</a:t>
            </a:r>
            <a:endParaRPr lang="en-GB" sz="2000" b="1" baseline="-25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1266" y="753110"/>
            <a:ext cx="38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t</a:t>
            </a:r>
            <a:endParaRPr lang="en-GB" sz="2000" b="1" baseline="-25000" dirty="0">
              <a:solidFill>
                <a:srgbClr val="66C3D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>
            <a:off x="5406337" y="753110"/>
            <a:ext cx="1158293" cy="720725"/>
          </a:xfrm>
          <a:prstGeom prst="arc">
            <a:avLst>
              <a:gd name="adj1" fmla="val 16766077"/>
              <a:gd name="adj2" fmla="val 20549687"/>
            </a:avLst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Electromagnetic Forces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124744"/>
            <a:ext cx="4299105" cy="4483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3" cy="4706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h𝑎𝑙𝑜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B05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056" y="1102209"/>
                <a:ext cx="86241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own Arrow 20"/>
          <p:cNvSpPr/>
          <p:nvPr/>
        </p:nvSpPr>
        <p:spPr bwMode="auto">
          <a:xfrm flipV="1">
            <a:off x="6623956" y="607998"/>
            <a:ext cx="228600" cy="376917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2807" y="588889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F</a:t>
            </a:r>
            <a:r>
              <a:rPr lang="en-US" sz="2000" b="1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z</a:t>
            </a:r>
            <a:endParaRPr lang="en-GB" sz="2000" b="1" baseline="-25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1266" y="753110"/>
            <a:ext cx="38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t</a:t>
            </a:r>
            <a:endParaRPr lang="en-GB" sz="2000" b="1" baseline="-25000" dirty="0">
              <a:solidFill>
                <a:srgbClr val="66C3D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>
            <a:off x="5406337" y="753110"/>
            <a:ext cx="1158293" cy="720725"/>
          </a:xfrm>
          <a:prstGeom prst="arc">
            <a:avLst>
              <a:gd name="adj1" fmla="val 16766077"/>
              <a:gd name="adj2" fmla="val 20549687"/>
            </a:avLst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465217" y="3043452"/>
            <a:ext cx="4392179" cy="17878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he ITER vacuum vessel is the first confinement barrier and this function is preserved even for the highest unmitigated force</a:t>
            </a:r>
            <a:endParaRPr lang="en-GB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5218" y="1962228"/>
            <a:ext cx="139249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5B2B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I</a:t>
            </a:r>
            <a:r>
              <a:rPr lang="en-US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halo</a:t>
            </a:r>
            <a:endParaRPr lang="en-US" baseline="-25000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2"/>
                </a:solidFill>
                <a:latin typeface="Calibri" panose="020F0502020204030204" pitchFamily="34" charset="0"/>
              </a:rPr>
              <a:t>reduction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Electromagnetic Forces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124744"/>
            <a:ext cx="4299105" cy="448361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77480" y="1815642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Calibri" panose="020F0502020204030204" pitchFamily="34" charset="0"/>
              </a:rPr>
              <a:t>dB/</a:t>
            </a:r>
            <a:r>
              <a:rPr lang="en-US" sz="2000" b="1" dirty="0" err="1" smtClean="0">
                <a:solidFill>
                  <a:srgbClr val="FF9900"/>
                </a:solidFill>
                <a:latin typeface="Calibri" panose="020F0502020204030204" pitchFamily="34" charset="0"/>
              </a:rPr>
              <a:t>dt</a:t>
            </a:r>
            <a:endParaRPr lang="en-GB" sz="2000" b="1" baseline="-25000" dirty="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47724" y="1815642"/>
            <a:ext cx="81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</a:t>
            </a:r>
            <a:r>
              <a:rPr lang="en-US" sz="2000" b="1" baseline="-25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endParaRPr lang="en-GB" sz="2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1" y="1013492"/>
            <a:ext cx="2763362" cy="470612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 bwMode="auto">
          <a:xfrm>
            <a:off x="7204679" y="585788"/>
            <a:ext cx="1869258" cy="25079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379" y="1071109"/>
            <a:ext cx="1891915" cy="17769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/>
          <p:cNvSpPr/>
          <p:nvPr/>
        </p:nvSpPr>
        <p:spPr bwMode="auto">
          <a:xfrm>
            <a:off x="7355627" y="1071109"/>
            <a:ext cx="1663700" cy="1687213"/>
          </a:xfrm>
          <a:prstGeom prst="rect">
            <a:avLst/>
          </a:prstGeom>
          <a:solidFill>
            <a:schemeClr val="bg1">
              <a:alpha val="4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Why is mitigation required in ITER?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2400" i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Electromagnetic Forces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" y="1124744"/>
            <a:ext cx="4299105" cy="4483616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8713744" y="1504198"/>
            <a:ext cx="322752" cy="861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C3D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8704103" y="1115993"/>
            <a:ext cx="38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B</a:t>
            </a:r>
            <a:r>
              <a:rPr lang="en-US" sz="2000" b="1" baseline="-25000" dirty="0" err="1" smtClean="0">
                <a:solidFill>
                  <a:srgbClr val="66C3D0"/>
                </a:solidFill>
                <a:latin typeface="Calibri" panose="020F0502020204030204" pitchFamily="34" charset="0"/>
              </a:rPr>
              <a:t>t</a:t>
            </a:r>
            <a:endParaRPr lang="en-GB" sz="2000" b="1" baseline="-25000" dirty="0">
              <a:solidFill>
                <a:srgbClr val="66C3D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5898" y="2259576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M</a:t>
            </a:r>
            <a:r>
              <a:rPr lang="en-US" sz="2000" b="1" baseline="-250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z</a:t>
            </a:r>
            <a:endParaRPr lang="en-GB" sz="2000" b="1" baseline="-250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65897" y="734328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Calibri" panose="020F0502020204030204" pitchFamily="34" charset="0"/>
              </a:rPr>
              <a:t>dB/</a:t>
            </a:r>
            <a:r>
              <a:rPr lang="en-US" sz="2000" b="1" dirty="0" err="1" smtClean="0">
                <a:solidFill>
                  <a:srgbClr val="FF9900"/>
                </a:solidFill>
                <a:latin typeface="Calibri" panose="020F0502020204030204" pitchFamily="34" charset="0"/>
              </a:rPr>
              <a:t>dt</a:t>
            </a:r>
            <a:endParaRPr lang="en-GB" sz="2000" b="1" baseline="-25000" dirty="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8606588" y="1508282"/>
            <a:ext cx="107156" cy="1642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>
            <a:off x="7644104" y="1225942"/>
            <a:ext cx="189157" cy="821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Freeform 48"/>
          <p:cNvSpPr/>
          <p:nvPr/>
        </p:nvSpPr>
        <p:spPr bwMode="auto">
          <a:xfrm>
            <a:off x="7680271" y="1352720"/>
            <a:ext cx="816769" cy="280035"/>
          </a:xfrm>
          <a:custGeom>
            <a:avLst/>
            <a:gdLst>
              <a:gd name="connsiteX0" fmla="*/ 0 w 933450"/>
              <a:gd name="connsiteY0" fmla="*/ 0 h 321469"/>
              <a:gd name="connsiteX1" fmla="*/ 323850 w 933450"/>
              <a:gd name="connsiteY1" fmla="*/ 133350 h 321469"/>
              <a:gd name="connsiteX2" fmla="*/ 933450 w 933450"/>
              <a:gd name="connsiteY2" fmla="*/ 321469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3450" h="321469">
                <a:moveTo>
                  <a:pt x="0" y="0"/>
                </a:moveTo>
                <a:cubicBezTo>
                  <a:pt x="84137" y="39886"/>
                  <a:pt x="168275" y="79772"/>
                  <a:pt x="323850" y="133350"/>
                </a:cubicBezTo>
                <a:cubicBezTo>
                  <a:pt x="479425" y="186928"/>
                  <a:pt x="706437" y="254198"/>
                  <a:pt x="933450" y="321469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>
            <a:off x="7861246" y="1255088"/>
            <a:ext cx="797718" cy="261015"/>
          </a:xfrm>
          <a:custGeom>
            <a:avLst/>
            <a:gdLst>
              <a:gd name="connsiteX0" fmla="*/ 0 w 816768"/>
              <a:gd name="connsiteY0" fmla="*/ 0 h 276225"/>
              <a:gd name="connsiteX1" fmla="*/ 307181 w 816768"/>
              <a:gd name="connsiteY1" fmla="*/ 145256 h 276225"/>
              <a:gd name="connsiteX2" fmla="*/ 816768 w 816768"/>
              <a:gd name="connsiteY2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6768" h="276225">
                <a:moveTo>
                  <a:pt x="0" y="0"/>
                </a:moveTo>
                <a:cubicBezTo>
                  <a:pt x="85526" y="49609"/>
                  <a:pt x="171053" y="99219"/>
                  <a:pt x="307181" y="145256"/>
                </a:cubicBezTo>
                <a:cubicBezTo>
                  <a:pt x="443309" y="191294"/>
                  <a:pt x="630038" y="233759"/>
                  <a:pt x="816768" y="276225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139822" y="1078888"/>
            <a:ext cx="0" cy="3428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Circular Arrow 52"/>
          <p:cNvSpPr/>
          <p:nvPr/>
        </p:nvSpPr>
        <p:spPr bwMode="auto">
          <a:xfrm rot="1736162">
            <a:off x="7666225" y="1817805"/>
            <a:ext cx="702753" cy="395784"/>
          </a:xfrm>
          <a:prstGeom prst="circularArrow">
            <a:avLst>
              <a:gd name="adj1" fmla="val 14328"/>
              <a:gd name="adj2" fmla="val 1051003"/>
              <a:gd name="adj3" fmla="val 1998704"/>
              <a:gd name="adj4" fmla="val 7095594"/>
              <a:gd name="adj5" fmla="val 12490"/>
            </a:avLst>
          </a:prstGeom>
          <a:solidFill>
            <a:schemeClr val="bg1">
              <a:lumMod val="65000"/>
            </a:schemeClr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218349" y="750882"/>
                <a:ext cx="800411" cy="424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𝑒𝑑𝑑𝑦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00B05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349" y="750882"/>
                <a:ext cx="800411" cy="424283"/>
              </a:xfrm>
              <a:prstGeom prst="rect">
                <a:avLst/>
              </a:prstGeom>
              <a:blipFill rotWithShape="1"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177480" y="1815642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Calibri" panose="020F0502020204030204" pitchFamily="34" charset="0"/>
              </a:rPr>
              <a:t>dB/</a:t>
            </a:r>
            <a:r>
              <a:rPr lang="en-US" sz="2000" b="1" dirty="0" err="1" smtClean="0">
                <a:solidFill>
                  <a:srgbClr val="FF9900"/>
                </a:solidFill>
                <a:latin typeface="Calibri" panose="020F0502020204030204" pitchFamily="34" charset="0"/>
              </a:rPr>
              <a:t>dt</a:t>
            </a:r>
            <a:endParaRPr lang="en-GB" sz="2000" b="1" baseline="-25000" dirty="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47724" y="1815642"/>
            <a:ext cx="81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</a:t>
            </a:r>
            <a:r>
              <a:rPr lang="en-US" sz="2000" b="1" baseline="-25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endParaRPr lang="en-GB" sz="2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44836" y="5798820"/>
            <a:ext cx="8388998" cy="4773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Moment </a:t>
            </a:r>
            <a:r>
              <a:rPr lang="en-US" dirty="0">
                <a:latin typeface="Calibri" panose="020F0502020204030204" pitchFamily="34" charset="0"/>
              </a:rPr>
              <a:t>on blanket modules limits allowable current </a:t>
            </a:r>
            <a:r>
              <a:rPr lang="en-US" dirty="0" smtClean="0">
                <a:latin typeface="Calibri" panose="020F0502020204030204" pitchFamily="34" charset="0"/>
              </a:rPr>
              <a:t>decay rates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702368"/>
            <a:ext cx="752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Control Disruption rate and </a:t>
            </a:r>
          </a:p>
          <a:p>
            <a:pPr algn="ctr"/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achieve high mitigation success rates</a:t>
            </a:r>
          </a:p>
        </p:txBody>
      </p:sp>
    </p:spTree>
    <p:extLst>
      <p:ext uri="{BB962C8B-B14F-4D97-AF65-F5344CB8AC3E}">
        <p14:creationId xmlns:p14="http://schemas.microsoft.com/office/powerpoint/2010/main" val="30515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8233839" cy="3276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636384" y="3135086"/>
            <a:ext cx="351988" cy="9470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20056" y="5143500"/>
            <a:ext cx="351988" cy="74839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6162" y="2202318"/>
            <a:ext cx="525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Plant system failure / Plasma instabilities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Management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2140" y="960664"/>
            <a:ext cx="8844356" cy="45181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Disruption Mitigation is required from early operation onward.</a:t>
            </a:r>
            <a:endParaRPr lang="en-US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endParaRPr lang="en-US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</a:rPr>
              <a:t>The number of 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unmitigated </a:t>
            </a:r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disruptions 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is controlled by containing </a:t>
            </a:r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</a:t>
            </a:r>
            <a:r>
              <a:rPr lang="en-GB" b="1" u="sng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disruption rate</a:t>
            </a:r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(disruption avoidance)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 and maximising the </a:t>
            </a:r>
            <a:r>
              <a:rPr lang="en-GB" b="1" u="sng" dirty="0" smtClean="0">
                <a:solidFill>
                  <a:schemeClr val="bg2"/>
                </a:solidFill>
                <a:latin typeface="Calibri" panose="020F0502020204030204" pitchFamily="34" charset="0"/>
              </a:rPr>
              <a:t>mitigation </a:t>
            </a:r>
            <a:r>
              <a:rPr lang="en-GB" b="1" u="sng" dirty="0">
                <a:solidFill>
                  <a:schemeClr val="bg2"/>
                </a:solidFill>
                <a:latin typeface="Calibri" panose="020F0502020204030204" pitchFamily="34" charset="0"/>
              </a:rPr>
              <a:t>success rate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b="1" i="1" dirty="0">
                <a:solidFill>
                  <a:schemeClr val="bg2"/>
                </a:solidFill>
                <a:latin typeface="Calibri" panose="020F0502020204030204" pitchFamily="34" charset="0"/>
              </a:rPr>
              <a:t>(disruption prediction and system reliability)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b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How 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many unmitigated and mitigated disruptions </a:t>
            </a:r>
            <a:r>
              <a:rPr lang="en-GB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are acceptable at </a:t>
            </a:r>
            <a:r>
              <a:rPr lang="en-GB" b="1" dirty="0">
                <a:solidFill>
                  <a:schemeClr val="bg2"/>
                </a:solidFill>
                <a:latin typeface="Calibri" panose="020F0502020204030204" pitchFamily="34" charset="0"/>
              </a:rPr>
              <a:t>what energy and current?</a:t>
            </a:r>
          </a:p>
          <a:p>
            <a:endParaRPr lang="en-US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</a:t>
            </a:r>
            <a:r>
              <a:rPr lang="en-US" b="1" u="sng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Disruption Budget Consumption</a:t>
            </a:r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 is introduced as a lifetime consumption indicator.</a:t>
            </a:r>
          </a:p>
        </p:txBody>
      </p:sp>
    </p:spTree>
    <p:extLst>
      <p:ext uri="{BB962C8B-B14F-4D97-AF65-F5344CB8AC3E}">
        <p14:creationId xmlns:p14="http://schemas.microsoft.com/office/powerpoint/2010/main" val="24456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Budget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8070"/>
            <a:ext cx="8511873" cy="5447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5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8070"/>
            <a:ext cx="8511873" cy="54479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117378" y="1641500"/>
            <a:ext cx="4202460" cy="394774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09800" y="2308806"/>
            <a:ext cx="3970020" cy="27584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>
                <a:latin typeface="Calibri" panose="020F0502020204030204" pitchFamily="34" charset="0"/>
              </a:rPr>
              <a:t>Disruption Budget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896100" y="1641500"/>
            <a:ext cx="1798678" cy="394774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39" y="2517201"/>
            <a:ext cx="3450340" cy="2417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>
                <a:latin typeface="Calibri" panose="020F0502020204030204" pitchFamily="34" charset="0"/>
              </a:rPr>
              <a:t>Disruption Budget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8070"/>
            <a:ext cx="8511873" cy="5447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905250" y="1641500"/>
            <a:ext cx="4789528" cy="394774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17378" y="1641500"/>
            <a:ext cx="1184622" cy="394774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02000" y="1638325"/>
            <a:ext cx="603250" cy="197387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1300" y="3752850"/>
            <a:ext cx="3638550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Conservative assumption: </a:t>
            </a:r>
            <a:r>
              <a:rPr lang="en-US" dirty="0" smtClean="0">
                <a:latin typeface="Calibri" panose="020F0502020204030204" pitchFamily="34" charset="0"/>
              </a:rPr>
              <a:t>unmitigated disruptions at high current always generate high halo currents 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6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8070"/>
            <a:ext cx="8511873" cy="544795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>
                <a:latin typeface="Calibri" panose="020F0502020204030204" pitchFamily="34" charset="0"/>
              </a:rPr>
              <a:t>Disruption Budget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7378" y="1638325"/>
            <a:ext cx="6577400" cy="3950915"/>
            <a:chOff x="2117378" y="1638325"/>
            <a:chExt cx="6577400" cy="3950915"/>
          </a:xfrm>
        </p:grpSpPr>
        <p:sp>
          <p:nvSpPr>
            <p:cNvPr id="7" name="Rectangle 6"/>
            <p:cNvSpPr/>
            <p:nvPr/>
          </p:nvSpPr>
          <p:spPr bwMode="auto">
            <a:xfrm>
              <a:off x="7512050" y="1641500"/>
              <a:ext cx="1182728" cy="39477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117378" y="1641500"/>
              <a:ext cx="4791422" cy="39477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908800" y="1638325"/>
              <a:ext cx="603250" cy="149222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757458" y="3375885"/>
            <a:ext cx="3886200" cy="12772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i="1" dirty="0">
                <a:latin typeface="Calibri" panose="020F0502020204030204" pitchFamily="34" charset="0"/>
              </a:rPr>
              <a:t>Mitigation is load reduction, but not load avoidance! </a:t>
            </a:r>
          </a:p>
          <a:p>
            <a:pPr algn="r"/>
            <a:r>
              <a:rPr lang="en-US" i="1" dirty="0">
                <a:latin typeface="Calibri" panose="020F0502020204030204" pitchFamily="34" charset="0"/>
              </a:rPr>
              <a:t>Here: photonic radiation flash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>
                <a:latin typeface="Calibri" panose="020F0502020204030204" pitchFamily="34" charset="0"/>
              </a:rPr>
              <a:t>Disruption Budget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8070"/>
            <a:ext cx="8511873" cy="5447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31" y="823201"/>
            <a:ext cx="6158989" cy="528190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rate and mitigation targets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31" y="823201"/>
            <a:ext cx="6158989" cy="528190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rate and mitigation targets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67" y="612469"/>
            <a:ext cx="3943122" cy="3399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5382230" y="1307005"/>
            <a:ext cx="272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JET - ILW</a:t>
            </a:r>
          </a:p>
          <a:p>
            <a:r>
              <a:rPr lang="en-US" sz="1600" i="1" dirty="0" smtClean="0">
                <a:latin typeface="Calibri" panose="020F0502020204030204" pitchFamily="34" charset="0"/>
              </a:rPr>
              <a:t>P.C.de Vries, </a:t>
            </a:r>
            <a:r>
              <a:rPr lang="en-US" sz="1600" i="1" dirty="0" err="1" smtClean="0">
                <a:latin typeface="Calibri" panose="020F0502020204030204" pitchFamily="34" charset="0"/>
              </a:rPr>
              <a:t>PoP</a:t>
            </a:r>
            <a:r>
              <a:rPr lang="en-US" sz="1600" i="1" dirty="0" smtClean="0">
                <a:latin typeface="Calibri" panose="020F0502020204030204" pitchFamily="34" charset="0"/>
              </a:rPr>
              <a:t> 2014</a:t>
            </a:r>
            <a:endParaRPr lang="en-GB" sz="1600" i="1" dirty="0">
              <a:latin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7871252" y="3064476"/>
            <a:ext cx="744781" cy="642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3642" y="2569952"/>
            <a:ext cx="79220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</a:rPr>
              <a:t>3.3%</a:t>
            </a:r>
            <a:endParaRPr lang="en-GB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31" y="823201"/>
            <a:ext cx="6158989" cy="528190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rate and mitigation targets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626" y="6105106"/>
            <a:ext cx="29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Based on pre-2017 ITER research plan</a:t>
            </a:r>
            <a:endParaRPr lang="en-GB" sz="1400" i="1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13" y="829594"/>
            <a:ext cx="6162048" cy="52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1220" y="922020"/>
            <a:ext cx="25020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Lifetime consumption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Disruption rate and mitigation targets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8233839" cy="3276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916" y="1712351"/>
            <a:ext cx="624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Plasma Control System</a:t>
            </a:r>
          </a:p>
          <a:p>
            <a:pPr algn="ctr"/>
            <a:r>
              <a:rPr lang="en-US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Exception handling </a:t>
            </a:r>
          </a:p>
          <a:p>
            <a:pPr algn="ctr"/>
            <a:r>
              <a:rPr lang="en-US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(recover or controlled/emergency shutdown)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95564" y="3135086"/>
            <a:ext cx="351988" cy="9470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87400" y="5184321"/>
            <a:ext cx="351988" cy="70757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702368"/>
            <a:ext cx="752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Disruption Mitigation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>
                <a:latin typeface="Calibri" panose="020F0502020204030204" pitchFamily="34" charset="0"/>
              </a:rPr>
              <a:t>Mitigation of heat loads and </a:t>
            </a:r>
            <a:r>
              <a:rPr lang="en-GB" sz="2400" kern="0" dirty="0" smtClean="0">
                <a:latin typeface="Calibri" panose="020F0502020204030204" pitchFamily="34" charset="0"/>
              </a:rPr>
              <a:t>electro-magnetic </a:t>
            </a:r>
            <a:r>
              <a:rPr lang="en-GB" sz="2400" kern="0" dirty="0">
                <a:latin typeface="Calibri" panose="020F0502020204030204" pitchFamily="34" charset="0"/>
              </a:rPr>
              <a:t>forces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5260" y="594360"/>
            <a:ext cx="8793480" cy="12725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Injection of high-Z impurities</a:t>
            </a:r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Dissipate thermal and magnetic energy through photonic radiation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4229100" y="1143000"/>
            <a:ext cx="685800" cy="225793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6" y="2220526"/>
            <a:ext cx="2395683" cy="40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>
                <a:latin typeface="Calibri" panose="020F0502020204030204" pitchFamily="34" charset="0"/>
              </a:rPr>
              <a:t>Mitigation of heat loads and </a:t>
            </a:r>
            <a:r>
              <a:rPr lang="en-GB" sz="2400" kern="0" dirty="0" smtClean="0">
                <a:latin typeface="Calibri" panose="020F0502020204030204" pitchFamily="34" charset="0"/>
              </a:rPr>
              <a:t>electro-magnetic </a:t>
            </a:r>
            <a:r>
              <a:rPr lang="en-GB" sz="2400" kern="0" dirty="0">
                <a:latin typeface="Calibri" panose="020F0502020204030204" pitchFamily="34" charset="0"/>
              </a:rPr>
              <a:t>forces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5260" y="594360"/>
            <a:ext cx="8793480" cy="12725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Injection of high-Z impurities</a:t>
            </a:r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Dissipate thermal and magnetic energy through photonic radiation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4229100" y="1143000"/>
            <a:ext cx="685800" cy="225793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6" y="2220526"/>
            <a:ext cx="2395683" cy="4078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03" y="3635492"/>
            <a:ext cx="6774762" cy="10698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72497" y="2820969"/>
            <a:ext cx="5225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</a:rPr>
              <a:t>Massive Gas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Injection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(widely explored)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>
                <a:latin typeface="Calibri" panose="020F0502020204030204" pitchFamily="34" charset="0"/>
              </a:rPr>
              <a:t>Mitigation of heat loads and </a:t>
            </a:r>
            <a:r>
              <a:rPr lang="en-GB" sz="2400" kern="0" dirty="0" smtClean="0">
                <a:latin typeface="Calibri" panose="020F0502020204030204" pitchFamily="34" charset="0"/>
              </a:rPr>
              <a:t>electro-magnetic </a:t>
            </a:r>
            <a:r>
              <a:rPr lang="en-GB" sz="2400" kern="0" dirty="0">
                <a:latin typeface="Calibri" panose="020F0502020204030204" pitchFamily="34" charset="0"/>
              </a:rPr>
              <a:t>forces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5260" y="594360"/>
            <a:ext cx="8793480" cy="12725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Injection of high-Z impurities</a:t>
            </a:r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endParaRPr lang="en-US" sz="1800" b="1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lvl="0" algn="ctr"/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Dissipate thermal and magnetic energy through photonic radiation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4229100" y="1143000"/>
            <a:ext cx="685800" cy="225793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6" y="2220526"/>
            <a:ext cx="2395683" cy="4078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96" y="2563366"/>
            <a:ext cx="7296927" cy="14264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11914" y="3699607"/>
            <a:ext cx="3393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Shattered Pellet Injection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3699606"/>
            <a:ext cx="2240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(choice for ITER)</a:t>
            </a:r>
            <a:endParaRPr lang="en-GB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9883"/>
            <a:ext cx="8233839" cy="3276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9616" y="918879"/>
            <a:ext cx="368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Disruption predictor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1833095" y="1356632"/>
            <a:ext cx="1008112" cy="366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905051" y="1731836"/>
            <a:ext cx="0" cy="34782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90099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Down Arrow 7"/>
          <p:cNvSpPr/>
          <p:nvPr/>
        </p:nvSpPr>
        <p:spPr bwMode="auto">
          <a:xfrm>
            <a:off x="4310759" y="1405036"/>
            <a:ext cx="212272" cy="717683"/>
          </a:xfrm>
          <a:prstGeom prst="downArrow">
            <a:avLst/>
          </a:prstGeom>
          <a:solidFill>
            <a:srgbClr val="3AF0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4043" y="1435121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AF02C"/>
                </a:solidFill>
                <a:latin typeface="Calibri" panose="020F0502020204030204" pitchFamily="34" charset="0"/>
              </a:rPr>
              <a:t>Neon injection</a:t>
            </a:r>
            <a:endParaRPr lang="en-GB" b="1" dirty="0">
              <a:solidFill>
                <a:srgbClr val="3AF02C"/>
              </a:solidFill>
              <a:latin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65364" y="1522760"/>
            <a:ext cx="1369887" cy="400110"/>
            <a:chOff x="4590000" y="1653384"/>
            <a:chExt cx="1369887" cy="40011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4590000" y="2046507"/>
              <a:ext cx="136988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4749859" y="1653384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&gt; 30 </a:t>
              </a:r>
              <a:r>
                <a:rPr lang="en-US" sz="2000" i="1" dirty="0" err="1" smtClean="0">
                  <a:solidFill>
                    <a:schemeClr val="bg2"/>
                  </a:solidFill>
                  <a:latin typeface="Calibri" panose="020F0502020204030204" pitchFamily="34" charset="0"/>
                </a:rPr>
                <a:t>ms</a:t>
              </a:r>
              <a:endParaRPr lang="en-GB" sz="2000" i="1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481685" y="558370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Prediction is required to mitigate the thermal quench (&lt; 100%)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15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>
                <a:latin typeface="Calibri" panose="020F0502020204030204" pitchFamily="34" charset="0"/>
              </a:rPr>
              <a:t>Mitigation of heat loads and </a:t>
            </a:r>
            <a:r>
              <a:rPr lang="en-GB" sz="2400" kern="0" dirty="0" smtClean="0">
                <a:latin typeface="Calibri" panose="020F0502020204030204" pitchFamily="34" charset="0"/>
              </a:rPr>
              <a:t>electro-magnetic </a:t>
            </a:r>
            <a:r>
              <a:rPr lang="en-GB" sz="2400" kern="0" dirty="0">
                <a:latin typeface="Calibri" panose="020F0502020204030204" pitchFamily="34" charset="0"/>
              </a:rPr>
              <a:t>forces</a:t>
            </a:r>
          </a:p>
        </p:txBody>
      </p:sp>
    </p:spTree>
    <p:extLst>
      <p:ext uri="{BB962C8B-B14F-4D97-AF65-F5344CB8AC3E}">
        <p14:creationId xmlns:p14="http://schemas.microsoft.com/office/powerpoint/2010/main" val="34125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81685" y="5582657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Eddy </a:t>
            </a:r>
            <a:r>
              <a:rPr lang="en-US" dirty="0" smtClean="0">
                <a:latin typeface="Calibri" panose="020F0502020204030204" pitchFamily="34" charset="0"/>
              </a:rPr>
              <a:t>current limitation on blankets: </a:t>
            </a:r>
            <a:r>
              <a:rPr lang="en-US" dirty="0" err="1">
                <a:latin typeface="Calibri" panose="020F0502020204030204" pitchFamily="34" charset="0"/>
              </a:rPr>
              <a:t>N</a:t>
            </a:r>
            <a:r>
              <a:rPr lang="en-US" baseline="-25000" dirty="0" err="1">
                <a:latin typeface="Calibri" panose="020F0502020204030204" pitchFamily="34" charset="0"/>
              </a:rPr>
              <a:t>Ne</a:t>
            </a:r>
            <a:r>
              <a:rPr lang="en-US" dirty="0">
                <a:latin typeface="Calibri" panose="020F0502020204030204" pitchFamily="34" charset="0"/>
              </a:rPr>
              <a:t> &lt; 5 x </a:t>
            </a:r>
            <a:r>
              <a:rPr lang="en-US" dirty="0" smtClean="0">
                <a:latin typeface="Calibri" panose="020F0502020204030204" pitchFamily="34" charset="0"/>
              </a:rPr>
              <a:t>10</a:t>
            </a:r>
            <a:r>
              <a:rPr lang="en-US" baseline="30000" dirty="0" smtClean="0">
                <a:latin typeface="Calibri" panose="020F0502020204030204" pitchFamily="34" charset="0"/>
              </a:rPr>
              <a:t>22 </a:t>
            </a:r>
            <a:r>
              <a:rPr lang="en-US" dirty="0" smtClean="0">
                <a:latin typeface="Calibri" panose="020F0502020204030204" pitchFamily="34" charset="0"/>
              </a:rPr>
              <a:t>atoms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 smtClean="0">
                <a:latin typeface="Calibri" panose="020F0502020204030204" pitchFamily="34" charset="0"/>
              </a:rPr>
              <a:t>Current quench rates after neon injection in ITER</a:t>
            </a:r>
            <a:endParaRPr lang="en-GB" sz="2400" kern="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1121" y="490669"/>
            <a:ext cx="6874395" cy="4997235"/>
            <a:chOff x="1051121" y="566869"/>
            <a:chExt cx="6874395" cy="4997235"/>
          </a:xfrm>
        </p:grpSpPr>
        <p:pic>
          <p:nvPicPr>
            <p:cNvPr id="1026" name="Picture 2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21" y="566869"/>
              <a:ext cx="6874395" cy="499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798320" y="4754880"/>
              <a:ext cx="566928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50800" y="640080"/>
              <a:ext cx="5550553" cy="3813870"/>
              <a:chOff x="1250800" y="670560"/>
              <a:chExt cx="5550553" cy="381387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474754" y="1395604"/>
                <a:ext cx="2326599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</a:rPr>
                  <a:t>DINA simulations</a:t>
                </a:r>
                <a:br>
                  <a:rPr lang="en-US" dirty="0" smtClean="0">
                    <a:latin typeface="Calibri" panose="020F0502020204030204" pitchFamily="34" charset="0"/>
                  </a:rPr>
                </a:br>
                <a:r>
                  <a:rPr lang="en-US" i="1" dirty="0" smtClean="0">
                    <a:latin typeface="Calibri" panose="020F0502020204030204" pitchFamily="34" charset="0"/>
                  </a:rPr>
                  <a:t>Neon injection</a:t>
                </a:r>
                <a:endParaRPr lang="en-GB" i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 rot="16200000">
                <a:off x="281784" y="2365652"/>
                <a:ext cx="233814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Calibri" panose="020F0502020204030204" pitchFamily="34" charset="0"/>
                  </a:rPr>
                  <a:t>Plasma current [MA]</a:t>
                </a:r>
                <a:endParaRPr lang="en-GB" sz="2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91940" y="4084320"/>
                <a:ext cx="117371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</a:rPr>
                  <a:t>t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ime [</a:t>
                </a:r>
                <a:r>
                  <a:rPr lang="en-US" sz="2000" dirty="0" err="1" smtClean="0">
                    <a:latin typeface="Calibri" panose="020F0502020204030204" pitchFamily="34" charset="0"/>
                  </a:rPr>
                  <a:t>ms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]</a:t>
                </a:r>
                <a:endParaRPr lang="en-GB" sz="20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970020" y="670560"/>
                <a:ext cx="1211580" cy="41148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927860" y="4661654"/>
              <a:ext cx="5597786" cy="376952"/>
              <a:chOff x="1927860" y="4661654"/>
              <a:chExt cx="5597786" cy="37695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27860" y="466927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1.2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98420" y="46616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2.4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211992" y="466927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3.6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75872" y="4665702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4.8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33794" y="46616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6.0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882434" y="46616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7.2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463540" y="4661654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</a:rPr>
                  <a:t>8</a:t>
                </a:r>
                <a:r>
                  <a:rPr lang="en-US" sz="1800" dirty="0" smtClean="0">
                    <a:latin typeface="Calibri" panose="020F0502020204030204" pitchFamily="34" charset="0"/>
                  </a:rPr>
                  <a:t>.4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18155" y="4665702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</a:rPr>
                  <a:t>9</a:t>
                </a:r>
                <a:r>
                  <a:rPr lang="en-US" sz="1800" dirty="0" smtClean="0">
                    <a:latin typeface="Calibri" panose="020F0502020204030204" pitchFamily="34" charset="0"/>
                  </a:rPr>
                  <a:t>.6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33607" y="4661654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10.8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32214" y="4661654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alibri" panose="020F0502020204030204" pitchFamily="34" charset="0"/>
                  </a:rPr>
                  <a:t>12.0</a:t>
                </a:r>
                <a:endParaRPr lang="en-GB" sz="18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878580" y="4937760"/>
              <a:ext cx="1877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Calibri" panose="020F0502020204030204" pitchFamily="34" charset="0"/>
                </a:rPr>
                <a:t>N</a:t>
              </a:r>
              <a:r>
                <a:rPr lang="en-US" sz="2000" baseline="-25000" dirty="0" err="1" smtClean="0">
                  <a:latin typeface="Calibri" panose="020F0502020204030204" pitchFamily="34" charset="0"/>
                </a:rPr>
                <a:t>Ne</a:t>
              </a:r>
              <a:r>
                <a:rPr lang="en-US" sz="2000" dirty="0" smtClean="0">
                  <a:latin typeface="Calibri" panose="020F0502020204030204" pitchFamily="34" charset="0"/>
                </a:rPr>
                <a:t> [10</a:t>
              </a:r>
              <a:r>
                <a:rPr lang="en-US" sz="2000" baseline="30000" dirty="0" smtClean="0">
                  <a:latin typeface="Calibri" panose="020F0502020204030204" pitchFamily="34" charset="0"/>
                </a:rPr>
                <a:t>22 </a:t>
              </a:r>
              <a:r>
                <a:rPr lang="en-US" sz="2000" dirty="0" smtClean="0">
                  <a:latin typeface="Calibri" panose="020F0502020204030204" pitchFamily="34" charset="0"/>
                </a:rPr>
                <a:t>atoms]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1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Current Quench Mitigation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7093" y="492056"/>
            <a:ext cx="44698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DINA simulations -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Neon injection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3" y="1120139"/>
            <a:ext cx="4208117" cy="41796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81685" y="558370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Halo currents are reduced when the current quench is fast</a:t>
            </a:r>
            <a:endParaRPr lang="en-GB" baseline="30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82451" y="5587238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Magnetic energy is radiated to prevent beryllium melting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60" y="1066799"/>
            <a:ext cx="4663675" cy="423294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Current Quench Mitigation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7093" y="492056"/>
            <a:ext cx="44698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DINA simulations -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Neon injection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61" y="1066799"/>
            <a:ext cx="4663675" cy="42329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1685" y="558370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Current mitigation requires about 4x10</a:t>
            </a:r>
            <a:r>
              <a:rPr lang="en-US" baseline="30000" dirty="0" smtClean="0">
                <a:latin typeface="Calibri" panose="020F0502020204030204" pitchFamily="34" charset="0"/>
              </a:rPr>
              <a:t>21</a:t>
            </a:r>
            <a:r>
              <a:rPr lang="en-US" dirty="0" smtClean="0">
                <a:latin typeface="Calibri" panose="020F0502020204030204" pitchFamily="34" charset="0"/>
              </a:rPr>
              <a:t> neon atoms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Current Quench Mitigation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7093" y="492056"/>
            <a:ext cx="44698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DINA simulations -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Neon injection</a:t>
            </a:r>
            <a:endParaRPr lang="en-GB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7700" y="2842260"/>
            <a:ext cx="1984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Mitigation target</a:t>
            </a:r>
            <a:endParaRPr lang="en-GB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19209" y="5583700"/>
            <a:ext cx="8440252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Thermal quench mitigation has to be within current quench limits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880" y="5146385"/>
            <a:ext cx="468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Calibri" panose="020F0502020204030204" pitchFamily="34" charset="0"/>
              </a:rPr>
              <a:t>D. Shiraki et al., Phys. Plasmas </a:t>
            </a:r>
            <a:r>
              <a:rPr lang="en-US" sz="1800" b="1" i="1" dirty="0" smtClean="0">
                <a:latin typeface="Calibri" panose="020F0502020204030204" pitchFamily="34" charset="0"/>
              </a:rPr>
              <a:t>23</a:t>
            </a:r>
            <a:r>
              <a:rPr lang="en-US" sz="1800" i="1" dirty="0">
                <a:latin typeface="Calibri" panose="020F0502020204030204" pitchFamily="34" charset="0"/>
              </a:rPr>
              <a:t> (2016) 062516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Current quench and thermal quench mitigation</a:t>
            </a:r>
            <a:endParaRPr lang="en-GB" sz="2400" kern="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675" y="508605"/>
            <a:ext cx="8084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DIII-D SPI experiments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Neon injection to control thermal quench radiation and current quench rate</a:t>
            </a:r>
            <a:endParaRPr lang="en-GB" sz="2000" dirty="0"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7920" y="1366324"/>
            <a:ext cx="3689709" cy="3639690"/>
            <a:chOff x="510539" y="1213924"/>
            <a:chExt cx="3689709" cy="36396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39" y="1213924"/>
              <a:ext cx="3689709" cy="36396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02993" y="1293167"/>
              <a:ext cx="1838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anose="020F0502020204030204" pitchFamily="34" charset="0"/>
                </a:rPr>
                <a:t>Current quench</a:t>
              </a:r>
              <a:endParaRPr lang="en-GB" sz="20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74249" y="1358704"/>
            <a:ext cx="4285212" cy="3650367"/>
            <a:chOff x="4525133" y="1206304"/>
            <a:chExt cx="4285212" cy="36503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133" y="1206304"/>
              <a:ext cx="4285212" cy="365036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197653" y="1316027"/>
              <a:ext cx="1914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anose="020F0502020204030204" pitchFamily="34" charset="0"/>
                </a:rPr>
                <a:t>Thermal quench</a:t>
              </a:r>
              <a:endParaRPr lang="en-GB" sz="20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96206" y="3204649"/>
            <a:ext cx="172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rematurely broken pellets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7269480" y="2992975"/>
            <a:ext cx="144780" cy="211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481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8233839" cy="32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81685" y="529795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Strong asymmetries in </a:t>
            </a:r>
            <a:r>
              <a:rPr lang="en-US" b="1" dirty="0" err="1" smtClean="0">
                <a:latin typeface="Calibri" panose="020F0502020204030204" pitchFamily="34" charset="0"/>
              </a:rPr>
              <a:t>P</a:t>
            </a:r>
            <a:r>
              <a:rPr lang="en-US" b="1" baseline="-25000" dirty="0" err="1" smtClean="0">
                <a:latin typeface="Calibri" panose="020F0502020204030204" pitchFamily="34" charset="0"/>
              </a:rPr>
              <a:t>rad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en-US" b="1" baseline="-25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rad</a:t>
            </a:r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difficult to measure</a:t>
            </a:r>
          </a:p>
          <a:p>
            <a:pPr algn="ctr"/>
            <a:r>
              <a:rPr lang="en-US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Power Loads on the first wall can be substantial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11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 smtClean="0">
                <a:latin typeface="Calibri" panose="020F0502020204030204" pitchFamily="34" charset="0"/>
              </a:rPr>
              <a:t>Radiated power during the thermal quench</a:t>
            </a:r>
            <a:endParaRPr lang="en-GB" sz="2400" kern="0" dirty="0"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2993" y="1667416"/>
            <a:ext cx="8758014" cy="3003726"/>
            <a:chOff x="-5319656" y="34864"/>
            <a:chExt cx="19792670" cy="67882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662" y="34866"/>
              <a:ext cx="6600676" cy="67882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2338" y="34864"/>
              <a:ext cx="6600676" cy="67882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319656" y="34865"/>
              <a:ext cx="6600676" cy="678826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07504" y="57799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latin typeface="+mn-lt"/>
              </a:rPr>
              <a:t>3D MHD simulation with </a:t>
            </a:r>
            <a:r>
              <a:rPr lang="en-US" sz="1800" b="1" i="1" dirty="0" smtClean="0">
                <a:latin typeface="+mn-lt"/>
              </a:rPr>
              <a:t>JOREK for JET: </a:t>
            </a:r>
            <a:endParaRPr lang="en-US" sz="1800" b="1" i="1" dirty="0">
              <a:latin typeface="+mn-lt"/>
            </a:endParaRPr>
          </a:p>
          <a:p>
            <a:pPr algn="ctr"/>
            <a:r>
              <a:rPr lang="en-US" sz="1800" b="1" dirty="0" smtClean="0">
                <a:latin typeface="+mn-lt"/>
              </a:rPr>
              <a:t>Radiation </a:t>
            </a:r>
            <a:r>
              <a:rPr lang="en-US" sz="1800" b="1" dirty="0">
                <a:latin typeface="+mn-lt"/>
              </a:rPr>
              <a:t>during </a:t>
            </a:r>
            <a:r>
              <a:rPr lang="en-US" sz="1800" b="1" dirty="0" smtClean="0">
                <a:latin typeface="+mn-lt"/>
              </a:rPr>
              <a:t>TQ (Ne SPI)</a:t>
            </a:r>
            <a:endParaRPr lang="en-GB" sz="18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90648" y="4781543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n-lt"/>
              </a:rPr>
              <a:t>D. Hu, EPS </a:t>
            </a:r>
            <a:r>
              <a:rPr lang="en-US" sz="1400" i="1" dirty="0" smtClean="0">
                <a:latin typeface="+mn-lt"/>
              </a:rPr>
              <a:t>2018</a:t>
            </a:r>
            <a:endParaRPr lang="en-GB" sz="1400" i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979" y="1278694"/>
            <a:ext cx="18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52576E"/>
                </a:solidFill>
                <a:latin typeface="Calibri" panose="020F0502020204030204" pitchFamily="34" charset="0"/>
              </a:rPr>
              <a:t>i</a:t>
            </a:r>
            <a:r>
              <a:rPr lang="en-US" sz="1800" dirty="0" smtClean="0">
                <a:solidFill>
                  <a:srgbClr val="52576E"/>
                </a:solidFill>
                <a:latin typeface="Calibri" panose="020F0502020204030204" pitchFamily="34" charset="0"/>
              </a:rPr>
              <a:t>njection location</a:t>
            </a:r>
            <a:endParaRPr lang="en-GB" sz="1800" dirty="0">
              <a:solidFill>
                <a:srgbClr val="52576E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2729" y="127869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2576E"/>
                </a:solidFill>
                <a:latin typeface="Calibri" panose="020F0502020204030204" pitchFamily="34" charset="0"/>
              </a:rPr>
              <a:t>+ 90 </a:t>
            </a:r>
            <a:r>
              <a:rPr lang="en-US" sz="1800" dirty="0" err="1" smtClean="0">
                <a:solidFill>
                  <a:srgbClr val="52576E"/>
                </a:solidFill>
                <a:latin typeface="Calibri" panose="020F0502020204030204" pitchFamily="34" charset="0"/>
              </a:rPr>
              <a:t>deg</a:t>
            </a:r>
            <a:endParaRPr lang="en-GB" sz="1800" dirty="0">
              <a:solidFill>
                <a:srgbClr val="52576E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0229" y="1278694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2576E"/>
                </a:solidFill>
                <a:latin typeface="Calibri" panose="020F0502020204030204" pitchFamily="34" charset="0"/>
              </a:rPr>
              <a:t>+ 180 </a:t>
            </a:r>
            <a:r>
              <a:rPr lang="en-US" sz="1800" dirty="0" err="1" smtClean="0">
                <a:solidFill>
                  <a:srgbClr val="52576E"/>
                </a:solidFill>
                <a:latin typeface="Calibri" panose="020F0502020204030204" pitchFamily="34" charset="0"/>
              </a:rPr>
              <a:t>deg</a:t>
            </a:r>
            <a:endParaRPr lang="en-GB" sz="1800" dirty="0">
              <a:solidFill>
                <a:srgbClr val="52576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441116"/>
            <a:ext cx="7527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biggest challenge:</a:t>
            </a:r>
          </a:p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avoid runaway electron formation when mitigating heat loads and forces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2" y="964696"/>
            <a:ext cx="5903986" cy="4014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 bwMode="auto">
              <a:xfrm>
                <a:off x="5226496" y="2863119"/>
                <a:ext cx="3530302" cy="10098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close to S. </a:t>
                </a:r>
                <a:r>
                  <a:rPr lang="en-US" sz="2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Putvinski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, PPCF 1997:  </a:t>
                </a:r>
                <a:endPara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a</a:t>
                </a:r>
                <a:r>
                  <a:rPr lang="en-US" sz="2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mplification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m:rPr>
                        <m:sty m:val="p"/>
                      </m:rP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exp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sub>
                        </m:sSub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6496" y="2863119"/>
                <a:ext cx="3530302" cy="10098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 bwMode="auto">
          <a:xfrm flipH="1">
            <a:off x="3160665" y="2098923"/>
            <a:ext cx="304800" cy="44196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6640" y="1950124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0D avalanche simulation with conducting vessel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What is the initial runaway population that can be tolerated?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0667" y="816988"/>
            <a:ext cx="5478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Maximum initial runaway population (I</a:t>
            </a:r>
            <a:r>
              <a:rPr lang="en-US" sz="2000" baseline="-25000" dirty="0" smtClean="0">
                <a:latin typeface="Calibri" panose="020F0502020204030204" pitchFamily="34" charset="0"/>
              </a:rPr>
              <a:t>RE</a:t>
            </a:r>
            <a:r>
              <a:rPr lang="en-US" sz="2000" dirty="0" smtClean="0">
                <a:latin typeface="Calibri" panose="020F0502020204030204" pitchFamily="34" charset="0"/>
              </a:rPr>
              <a:t> &lt; 0.1 MA)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0789" y="19523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2" y="964696"/>
            <a:ext cx="5903986" cy="401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7800" y="3314699"/>
            <a:ext cx="198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RE free disruptions</a:t>
            </a:r>
          </a:p>
          <a:p>
            <a:r>
              <a:rPr lang="en-US" sz="1800" b="1" dirty="0">
                <a:solidFill>
                  <a:srgbClr val="008DD2"/>
                </a:solidFill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ith Be wall in JET</a:t>
            </a:r>
            <a:endParaRPr lang="en-GB" sz="1800" b="1" dirty="0">
              <a:solidFill>
                <a:srgbClr val="008DD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What is the initial runaway population that can be tolerated?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0667" y="816988"/>
            <a:ext cx="5478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Maximum initial runaway population (I</a:t>
            </a:r>
            <a:r>
              <a:rPr lang="en-US" sz="2000" baseline="-25000" dirty="0" smtClean="0">
                <a:latin typeface="Calibri" panose="020F0502020204030204" pitchFamily="34" charset="0"/>
              </a:rPr>
              <a:t>RE</a:t>
            </a:r>
            <a:r>
              <a:rPr lang="en-US" sz="2000" dirty="0" smtClean="0">
                <a:latin typeface="Calibri" panose="020F0502020204030204" pitchFamily="34" charset="0"/>
              </a:rPr>
              <a:t> &lt; 0.1 MA)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2" y="964696"/>
            <a:ext cx="5903985" cy="4014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57193" y="5105400"/>
            <a:ext cx="8115300" cy="8431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ITER wall time about 0.5 s  </a:t>
            </a:r>
            <a:r>
              <a:rPr lang="en-US" dirty="0" smtClean="0">
                <a:latin typeface="Calibri" panose="020F0502020204030204" pitchFamily="34" charset="0"/>
              </a:rPr>
              <a:t>    plasma </a:t>
            </a:r>
            <a:r>
              <a:rPr lang="en-US" dirty="0">
                <a:latin typeface="Calibri" panose="020F0502020204030204" pitchFamily="34" charset="0"/>
              </a:rPr>
              <a:t>current decay induces large vessel currents and avalanche is reduced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94" y="6045335"/>
            <a:ext cx="6574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</a:rPr>
              <a:t>*assumption</a:t>
            </a:r>
            <a:r>
              <a:rPr lang="en-GB" sz="1600" i="1" dirty="0">
                <a:latin typeface="Calibri" panose="020F0502020204030204" pitchFamily="34" charset="0"/>
              </a:rPr>
              <a:t>: loss of LCFS @ 10% initial I</a:t>
            </a:r>
            <a:r>
              <a:rPr lang="en-GB" sz="1600" i="1" baseline="-25000" dirty="0">
                <a:latin typeface="Calibri" panose="020F0502020204030204" pitchFamily="34" charset="0"/>
              </a:rPr>
              <a:t>P</a:t>
            </a:r>
            <a:r>
              <a:rPr lang="en-GB" sz="1600" i="1" dirty="0">
                <a:latin typeface="Calibri" panose="020F0502020204030204" pitchFamily="34" charset="0"/>
              </a:rPr>
              <a:t> (significant margin to DINA results)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789" y="19523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7800" y="3314699"/>
            <a:ext cx="198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RE free disruptions</a:t>
            </a:r>
          </a:p>
          <a:p>
            <a:r>
              <a:rPr lang="en-US" sz="1800" b="1" dirty="0">
                <a:solidFill>
                  <a:srgbClr val="008DD2"/>
                </a:solidFill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ith Be wall in JET</a:t>
            </a:r>
            <a:endParaRPr lang="en-GB" sz="1800" b="1" dirty="0">
              <a:solidFill>
                <a:srgbClr val="008DD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159131" y="5257800"/>
            <a:ext cx="214749" cy="18288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What is the initial runaway population that can be tolerated?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0667" y="816988"/>
            <a:ext cx="5478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Maximum initial runaway population (I</a:t>
            </a:r>
            <a:r>
              <a:rPr lang="en-US" sz="2000" baseline="-25000" dirty="0" smtClean="0">
                <a:latin typeface="Calibri" panose="020F0502020204030204" pitchFamily="34" charset="0"/>
              </a:rPr>
              <a:t>RE</a:t>
            </a:r>
            <a:r>
              <a:rPr lang="en-US" sz="2000" dirty="0" smtClean="0">
                <a:latin typeface="Calibri" panose="020F0502020204030204" pitchFamily="34" charset="0"/>
              </a:rPr>
              <a:t> &lt; 0.1 MA)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2" y="964696"/>
            <a:ext cx="5903985" cy="4014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88612" y="5113020"/>
            <a:ext cx="8389627" cy="8508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anose="020F0502020204030204" pitchFamily="34" charset="0"/>
              </a:rPr>
              <a:t>More runaway seeds can be tolerated with highly conductive vacuum vessel – to be further assessed in theory and experiment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94" y="6045335"/>
            <a:ext cx="6574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</a:rPr>
              <a:t>*assumption</a:t>
            </a:r>
            <a:r>
              <a:rPr lang="en-GB" sz="1600" i="1" dirty="0">
                <a:latin typeface="Calibri" panose="020F0502020204030204" pitchFamily="34" charset="0"/>
              </a:rPr>
              <a:t>: loss of LCFS @ 10% initial I</a:t>
            </a:r>
            <a:r>
              <a:rPr lang="en-GB" sz="1600" i="1" baseline="-25000" dirty="0">
                <a:latin typeface="Calibri" panose="020F0502020204030204" pitchFamily="34" charset="0"/>
              </a:rPr>
              <a:t>P</a:t>
            </a:r>
            <a:r>
              <a:rPr lang="en-GB" sz="1600" i="1" dirty="0">
                <a:latin typeface="Calibri" panose="020F0502020204030204" pitchFamily="34" charset="0"/>
              </a:rPr>
              <a:t> (significant margin to DINA results)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789" y="19523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850274" y="3135630"/>
            <a:ext cx="1104900" cy="1143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7800" y="3314699"/>
            <a:ext cx="198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RE free disruptions</a:t>
            </a:r>
          </a:p>
          <a:p>
            <a:r>
              <a:rPr lang="en-US" sz="1800" b="1" dirty="0">
                <a:solidFill>
                  <a:srgbClr val="008DD2"/>
                </a:solidFill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ith Be wall in JET</a:t>
            </a:r>
            <a:endParaRPr lang="en-GB" sz="1800" b="1" dirty="0">
              <a:solidFill>
                <a:srgbClr val="008DD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58740" y="3112770"/>
            <a:ext cx="137160" cy="13716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6919" y="328421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9.5 MA</a:t>
            </a:r>
            <a:endParaRPr lang="en-GB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What is the initial runaway population that can be tolerated?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0667" y="816988"/>
            <a:ext cx="5478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Maximum initial runaway population (I</a:t>
            </a:r>
            <a:r>
              <a:rPr lang="en-US" sz="2000" baseline="-25000" dirty="0" smtClean="0">
                <a:latin typeface="Calibri" panose="020F0502020204030204" pitchFamily="34" charset="0"/>
              </a:rPr>
              <a:t>RE</a:t>
            </a:r>
            <a:r>
              <a:rPr lang="en-US" sz="2000" dirty="0" smtClean="0">
                <a:latin typeface="Calibri" panose="020F0502020204030204" pitchFamily="34" charset="0"/>
              </a:rPr>
              <a:t> &lt; 0.1 MA)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2" y="964696"/>
            <a:ext cx="5903985" cy="4014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294" y="6045335"/>
            <a:ext cx="6574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Calibri" panose="020F0502020204030204" pitchFamily="34" charset="0"/>
              </a:rPr>
              <a:t>*assumption</a:t>
            </a:r>
            <a:r>
              <a:rPr lang="en-GB" sz="1600" i="1" dirty="0">
                <a:latin typeface="Calibri" panose="020F0502020204030204" pitchFamily="34" charset="0"/>
              </a:rPr>
              <a:t>: loss of LCFS @ 10% initial I</a:t>
            </a:r>
            <a:r>
              <a:rPr lang="en-GB" sz="1600" i="1" baseline="-25000" dirty="0">
                <a:latin typeface="Calibri" panose="020F0502020204030204" pitchFamily="34" charset="0"/>
              </a:rPr>
              <a:t>P</a:t>
            </a:r>
            <a:r>
              <a:rPr lang="en-GB" sz="1600" i="1" dirty="0">
                <a:latin typeface="Calibri" panose="020F0502020204030204" pitchFamily="34" charset="0"/>
              </a:rPr>
              <a:t> (significant margin to DINA results)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789" y="19523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850274" y="3135630"/>
            <a:ext cx="1104900" cy="114300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7800" y="3314699"/>
            <a:ext cx="198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RE free disruptions</a:t>
            </a:r>
          </a:p>
          <a:p>
            <a:r>
              <a:rPr lang="en-US" sz="1800" b="1" dirty="0">
                <a:solidFill>
                  <a:srgbClr val="008DD2"/>
                </a:solidFill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solidFill>
                  <a:srgbClr val="008DD2"/>
                </a:solidFill>
                <a:latin typeface="Calibri" panose="020F0502020204030204" pitchFamily="34" charset="0"/>
              </a:rPr>
              <a:t>ith Be wall in JET</a:t>
            </a:r>
            <a:endParaRPr lang="en-GB" sz="1800" b="1" dirty="0">
              <a:solidFill>
                <a:srgbClr val="008DD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58740" y="3112770"/>
            <a:ext cx="137160" cy="13716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6919" y="328421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9.5 MA</a:t>
            </a:r>
            <a:endParaRPr lang="en-GB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81932" y="5212081"/>
            <a:ext cx="8647884" cy="7239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anose="020F0502020204030204" pitchFamily="34" charset="0"/>
              </a:rPr>
              <a:t>Runaway avoidance </a:t>
            </a:r>
            <a:r>
              <a:rPr lang="en-US" u="sng" dirty="0" smtClean="0">
                <a:latin typeface="Calibri" panose="020F0502020204030204" pitchFamily="34" charset="0"/>
              </a:rPr>
              <a:t>not</a:t>
            </a:r>
            <a:r>
              <a:rPr lang="en-US" dirty="0" smtClean="0">
                <a:latin typeface="Calibri" panose="020F0502020204030204" pitchFamily="34" charset="0"/>
              </a:rPr>
              <a:t> confirmed for high current operation in ITER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Up-Down Arrow 1"/>
          <p:cNvSpPr/>
          <p:nvPr/>
        </p:nvSpPr>
        <p:spPr bwMode="auto">
          <a:xfrm>
            <a:off x="5737860" y="3249930"/>
            <a:ext cx="1226820" cy="826770"/>
          </a:xfrm>
          <a:prstGeom prst="upDownArrow">
            <a:avLst>
              <a:gd name="adj1" fmla="val 47387"/>
              <a:gd name="adj2" fmla="val 2403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r>
              <a:rPr lang="en-US" sz="1800" b="1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kumimoji="0" lang="en-GB" sz="1800" b="1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What is the initial runaway population that can be tolerated?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0667" y="816988"/>
            <a:ext cx="5478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Maximum initial runaway population (I</a:t>
            </a:r>
            <a:r>
              <a:rPr lang="en-US" sz="2000" baseline="-25000" dirty="0" smtClean="0">
                <a:latin typeface="Calibri" panose="020F0502020204030204" pitchFamily="34" charset="0"/>
              </a:rPr>
              <a:t>RE</a:t>
            </a:r>
            <a:r>
              <a:rPr lang="en-US" sz="2000" dirty="0" smtClean="0">
                <a:latin typeface="Calibri" panose="020F0502020204030204" pitchFamily="34" charset="0"/>
              </a:rPr>
              <a:t> &lt; 0.1 MA)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9883"/>
            <a:ext cx="8233839" cy="3276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9616" y="918879"/>
            <a:ext cx="368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Disruption predictor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1833095" y="1356632"/>
            <a:ext cx="1008112" cy="366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905051" y="1731836"/>
            <a:ext cx="0" cy="34782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90099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Down Arrow 7"/>
          <p:cNvSpPr/>
          <p:nvPr/>
        </p:nvSpPr>
        <p:spPr bwMode="auto">
          <a:xfrm>
            <a:off x="4310759" y="1405036"/>
            <a:ext cx="212272" cy="717683"/>
          </a:xfrm>
          <a:prstGeom prst="downArrow">
            <a:avLst/>
          </a:prstGeom>
          <a:solidFill>
            <a:srgbClr val="3AF0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4043" y="1435121"/>
            <a:ext cx="372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Deuterium</a:t>
            </a:r>
            <a:r>
              <a:rPr lang="en-US" b="1" dirty="0" smtClean="0">
                <a:solidFill>
                  <a:srgbClr val="3AF02C"/>
                </a:solidFill>
                <a:latin typeface="Calibri" panose="020F0502020204030204" pitchFamily="34" charset="0"/>
              </a:rPr>
              <a:t> + Neon injection</a:t>
            </a:r>
            <a:endParaRPr lang="en-GB" b="1" dirty="0">
              <a:solidFill>
                <a:srgbClr val="3AF02C"/>
              </a:solidFill>
              <a:latin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65364" y="1522760"/>
            <a:ext cx="1369887" cy="400110"/>
            <a:chOff x="4590000" y="1653384"/>
            <a:chExt cx="1369887" cy="40011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4590000" y="2046507"/>
              <a:ext cx="136988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4749859" y="1653384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&gt; 30 </a:t>
              </a:r>
              <a:r>
                <a:rPr lang="en-US" sz="2000" i="1" dirty="0" err="1" smtClean="0">
                  <a:solidFill>
                    <a:schemeClr val="bg2"/>
                  </a:solidFill>
                  <a:latin typeface="Calibri" panose="020F0502020204030204" pitchFamily="34" charset="0"/>
                </a:rPr>
                <a:t>ms</a:t>
              </a:r>
              <a:endParaRPr lang="en-GB" sz="2000" i="1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481685" y="558370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Prediction is required to mitigate the thermal quench (&lt; 100%)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15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400" kern="0" dirty="0" smtClean="0">
                <a:latin typeface="Calibri" panose="020F0502020204030204" pitchFamily="34" charset="0"/>
              </a:rPr>
              <a:t>Runaway avoidance by massive deuterium injection</a:t>
            </a:r>
            <a:endParaRPr lang="en-GB" sz="24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Runaways can be avoided with D</a:t>
            </a:r>
            <a:r>
              <a:rPr lang="en-US" sz="2400" kern="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kern="0" dirty="0" smtClean="0">
                <a:latin typeface="Calibri" panose="020F0502020204030204" pitchFamily="34" charset="0"/>
              </a:rPr>
              <a:t> in JET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415" y="568793"/>
            <a:ext cx="587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JET runaway domain with </a:t>
            </a:r>
            <a:r>
              <a:rPr lang="en-US" sz="2000" b="1" dirty="0" err="1" smtClean="0">
                <a:latin typeface="Calibri" panose="020F0502020204030204" pitchFamily="34" charset="0"/>
              </a:rPr>
              <a:t>Ar</a:t>
            </a:r>
            <a:r>
              <a:rPr lang="en-US" sz="2000" b="1" dirty="0" smtClean="0">
                <a:latin typeface="Calibri" panose="020F0502020204030204" pitchFamily="34" charset="0"/>
              </a:rPr>
              <a:t>/D</a:t>
            </a:r>
            <a:r>
              <a:rPr lang="en-US" sz="2000" b="1" baseline="-25000" dirty="0" smtClean="0">
                <a:latin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</a:rPr>
              <a:t> massive gas injection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60940" y="959729"/>
            <a:ext cx="5951268" cy="4458607"/>
            <a:chOff x="1660940" y="667629"/>
            <a:chExt cx="5951268" cy="445860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46" y="667629"/>
              <a:ext cx="5488147" cy="425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 bwMode="auto">
            <a:xfrm>
              <a:off x="7094765" y="783772"/>
              <a:ext cx="517443" cy="1236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47351" y="4756904"/>
              <a:ext cx="27951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Argon fraction in deuterium</a:t>
              </a:r>
              <a:endParaRPr lang="en-GB" sz="180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31688" y="2545365"/>
              <a:ext cx="26278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Toroidal magnetic field [T]</a:t>
              </a:r>
              <a:endParaRPr lang="en-GB" sz="1800" dirty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7824" y="4830476"/>
            <a:ext cx="16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</a:rPr>
              <a:t>C</a:t>
            </a:r>
            <a:r>
              <a:rPr lang="en-US" sz="1800" i="1" dirty="0" smtClean="0">
                <a:latin typeface="Calibri" panose="020F0502020204030204" pitchFamily="34" charset="0"/>
              </a:rPr>
              <a:t>. </a:t>
            </a:r>
            <a:r>
              <a:rPr lang="en-US" sz="1800" i="1" dirty="0" err="1" smtClean="0">
                <a:latin typeface="Calibri" panose="020F0502020204030204" pitchFamily="34" charset="0"/>
              </a:rPr>
              <a:t>Reux</a:t>
            </a:r>
            <a:r>
              <a:rPr lang="en-US" sz="1800" i="1" dirty="0" smtClean="0">
                <a:latin typeface="Calibri" panose="020F0502020204030204" pitchFamily="34" charset="0"/>
              </a:rPr>
              <a:t> et al., </a:t>
            </a:r>
            <a:r>
              <a:rPr lang="en-US" sz="1800" i="1" dirty="0" err="1" smtClean="0">
                <a:latin typeface="Calibri" panose="020F0502020204030204" pitchFamily="34" charset="0"/>
              </a:rPr>
              <a:t>Nucl</a:t>
            </a:r>
            <a:r>
              <a:rPr lang="en-US" sz="1800" i="1" dirty="0" smtClean="0">
                <a:latin typeface="Calibri" panose="020F0502020204030204" pitchFamily="34" charset="0"/>
              </a:rPr>
              <a:t>. </a:t>
            </a:r>
            <a:r>
              <a:rPr lang="en-US" sz="1800" i="1" dirty="0" err="1" smtClean="0">
                <a:latin typeface="Calibri" panose="020F0502020204030204" pitchFamily="34" charset="0"/>
              </a:rPr>
              <a:t>Fus</a:t>
            </a:r>
            <a:r>
              <a:rPr lang="en-US" sz="1800" i="1" dirty="0" smtClean="0">
                <a:latin typeface="Calibri" panose="020F0502020204030204" pitchFamily="34" charset="0"/>
              </a:rPr>
              <a:t>. 2015</a:t>
            </a:r>
            <a:endParaRPr lang="en-GB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46" y="947029"/>
            <a:ext cx="5488147" cy="425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59395" y="5531863"/>
            <a:ext cx="8606308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JET mitigated disruptions are RE-free up to 3.25 MA with 90</a:t>
            </a:r>
            <a:r>
              <a:rPr lang="en-US" dirty="0" smtClean="0">
                <a:latin typeface="Calibri" panose="020F0502020204030204" pitchFamily="34" charset="0"/>
              </a:rPr>
              <a:t>% D</a:t>
            </a:r>
            <a:r>
              <a:rPr lang="en-US" baseline="-25000" dirty="0" smtClean="0">
                <a:latin typeface="Calibri" panose="020F0502020204030204" pitchFamily="34" charset="0"/>
              </a:rPr>
              <a:t>2</a:t>
            </a:r>
            <a:endParaRPr lang="en-GB" baseline="-25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824" y="4830476"/>
            <a:ext cx="16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</a:rPr>
              <a:t>C</a:t>
            </a:r>
            <a:r>
              <a:rPr lang="en-US" sz="1800" i="1" dirty="0" smtClean="0">
                <a:latin typeface="Calibri" panose="020F0502020204030204" pitchFamily="34" charset="0"/>
              </a:rPr>
              <a:t>. </a:t>
            </a:r>
            <a:r>
              <a:rPr lang="en-US" sz="1800" i="1" dirty="0" err="1" smtClean="0">
                <a:latin typeface="Calibri" panose="020F0502020204030204" pitchFamily="34" charset="0"/>
              </a:rPr>
              <a:t>Reux</a:t>
            </a:r>
            <a:r>
              <a:rPr lang="en-US" sz="1800" i="1" dirty="0" smtClean="0">
                <a:latin typeface="Calibri" panose="020F0502020204030204" pitchFamily="34" charset="0"/>
              </a:rPr>
              <a:t> et al., </a:t>
            </a:r>
            <a:r>
              <a:rPr lang="en-US" sz="1800" i="1" dirty="0" err="1" smtClean="0">
                <a:latin typeface="Calibri" panose="020F0502020204030204" pitchFamily="34" charset="0"/>
              </a:rPr>
              <a:t>Nucl</a:t>
            </a:r>
            <a:r>
              <a:rPr lang="en-US" sz="1800" i="1" dirty="0" smtClean="0">
                <a:latin typeface="Calibri" panose="020F0502020204030204" pitchFamily="34" charset="0"/>
              </a:rPr>
              <a:t>. </a:t>
            </a:r>
            <a:r>
              <a:rPr lang="en-US" sz="1800" i="1" dirty="0" err="1" smtClean="0">
                <a:latin typeface="Calibri" panose="020F0502020204030204" pitchFamily="34" charset="0"/>
              </a:rPr>
              <a:t>Fus</a:t>
            </a:r>
            <a:r>
              <a:rPr lang="en-US" sz="1800" i="1" dirty="0" smtClean="0">
                <a:latin typeface="Calibri" panose="020F0502020204030204" pitchFamily="34" charset="0"/>
              </a:rPr>
              <a:t>. 2015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3167743" y="1063171"/>
            <a:ext cx="3910694" cy="3306536"/>
          </a:xfrm>
          <a:custGeom>
            <a:avLst/>
            <a:gdLst>
              <a:gd name="connsiteX0" fmla="*/ 0 w 4024993"/>
              <a:gd name="connsiteY0" fmla="*/ 8165 h 3404508"/>
              <a:gd name="connsiteX1" fmla="*/ 48986 w 4024993"/>
              <a:gd name="connsiteY1" fmla="*/ 604158 h 3404508"/>
              <a:gd name="connsiteX2" fmla="*/ 285750 w 4024993"/>
              <a:gd name="connsiteY2" fmla="*/ 1428750 h 3404508"/>
              <a:gd name="connsiteX3" fmla="*/ 669472 w 4024993"/>
              <a:gd name="connsiteY3" fmla="*/ 1967593 h 3404508"/>
              <a:gd name="connsiteX4" fmla="*/ 1102179 w 4024993"/>
              <a:gd name="connsiteY4" fmla="*/ 2424793 h 3404508"/>
              <a:gd name="connsiteX5" fmla="*/ 1690008 w 4024993"/>
              <a:gd name="connsiteY5" fmla="*/ 2833008 h 3404508"/>
              <a:gd name="connsiteX6" fmla="*/ 2457450 w 4024993"/>
              <a:gd name="connsiteY6" fmla="*/ 3175908 h 3404508"/>
              <a:gd name="connsiteX7" fmla="*/ 3290208 w 4024993"/>
              <a:gd name="connsiteY7" fmla="*/ 3347358 h 3404508"/>
              <a:gd name="connsiteX8" fmla="*/ 4024993 w 4024993"/>
              <a:gd name="connsiteY8" fmla="*/ 3404508 h 3404508"/>
              <a:gd name="connsiteX9" fmla="*/ 4016829 w 4024993"/>
              <a:gd name="connsiteY9" fmla="*/ 0 h 3404508"/>
              <a:gd name="connsiteX10" fmla="*/ 0 w 4024993"/>
              <a:gd name="connsiteY10" fmla="*/ 8165 h 340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4993" h="3404508">
                <a:moveTo>
                  <a:pt x="0" y="8165"/>
                </a:moveTo>
                <a:lnTo>
                  <a:pt x="48986" y="604158"/>
                </a:lnTo>
                <a:lnTo>
                  <a:pt x="285750" y="1428750"/>
                </a:lnTo>
                <a:lnTo>
                  <a:pt x="669472" y="1967593"/>
                </a:lnTo>
                <a:lnTo>
                  <a:pt x="1102179" y="2424793"/>
                </a:lnTo>
                <a:lnTo>
                  <a:pt x="1690008" y="2833008"/>
                </a:lnTo>
                <a:lnTo>
                  <a:pt x="2457450" y="3175908"/>
                </a:lnTo>
                <a:lnTo>
                  <a:pt x="3290208" y="3347358"/>
                </a:lnTo>
                <a:lnTo>
                  <a:pt x="4024993" y="3404508"/>
                </a:lnTo>
                <a:cubicBezTo>
                  <a:pt x="4022272" y="2269672"/>
                  <a:pt x="4019550" y="1134836"/>
                  <a:pt x="4016829" y="0"/>
                </a:cubicBezTo>
                <a:lnTo>
                  <a:pt x="0" y="8165"/>
                </a:lnTo>
                <a:close/>
              </a:path>
            </a:pathLst>
          </a:custGeom>
          <a:solidFill>
            <a:srgbClr val="F9F3A5">
              <a:alpha val="6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094765" y="1063172"/>
            <a:ext cx="517443" cy="12367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351" y="5036304"/>
            <a:ext cx="2795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Argon fraction in deuterium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3203" y="1884283"/>
            <a:ext cx="26797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Runaway formation</a:t>
            </a:r>
            <a:endParaRPr lang="en-GB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31688" y="2824765"/>
            <a:ext cx="2627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Toroidal magnetic field [T]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286000" y="1055007"/>
            <a:ext cx="4816929" cy="3788229"/>
          </a:xfrm>
          <a:custGeom>
            <a:avLst/>
            <a:gdLst>
              <a:gd name="connsiteX0" fmla="*/ 865414 w 4816929"/>
              <a:gd name="connsiteY0" fmla="*/ 0 h 3788229"/>
              <a:gd name="connsiteX1" fmla="*/ 0 w 4816929"/>
              <a:gd name="connsiteY1" fmla="*/ 16329 h 3788229"/>
              <a:gd name="connsiteX2" fmla="*/ 8164 w 4816929"/>
              <a:gd name="connsiteY2" fmla="*/ 3788229 h 3788229"/>
              <a:gd name="connsiteX3" fmla="*/ 4816929 w 4816929"/>
              <a:gd name="connsiteY3" fmla="*/ 3780064 h 3788229"/>
              <a:gd name="connsiteX4" fmla="*/ 4792436 w 4816929"/>
              <a:gd name="connsiteY4" fmla="*/ 3331029 h 3788229"/>
              <a:gd name="connsiteX5" fmla="*/ 4171950 w 4816929"/>
              <a:gd name="connsiteY5" fmla="*/ 3273879 h 3788229"/>
              <a:gd name="connsiteX6" fmla="*/ 3624943 w 4816929"/>
              <a:gd name="connsiteY6" fmla="*/ 3200400 h 3788229"/>
              <a:gd name="connsiteX7" fmla="*/ 3086100 w 4816929"/>
              <a:gd name="connsiteY7" fmla="*/ 3037114 h 3788229"/>
              <a:gd name="connsiteX8" fmla="*/ 2465614 w 4816929"/>
              <a:gd name="connsiteY8" fmla="*/ 2718707 h 3788229"/>
              <a:gd name="connsiteX9" fmla="*/ 1861457 w 4816929"/>
              <a:gd name="connsiteY9" fmla="*/ 2294164 h 3788229"/>
              <a:gd name="connsiteX10" fmla="*/ 1363436 w 4816929"/>
              <a:gd name="connsiteY10" fmla="*/ 1722664 h 3788229"/>
              <a:gd name="connsiteX11" fmla="*/ 1085850 w 4816929"/>
              <a:gd name="connsiteY11" fmla="*/ 1224643 h 3788229"/>
              <a:gd name="connsiteX12" fmla="*/ 930729 w 4816929"/>
              <a:gd name="connsiteY12" fmla="*/ 595993 h 3788229"/>
              <a:gd name="connsiteX13" fmla="*/ 865414 w 4816929"/>
              <a:gd name="connsiteY13" fmla="*/ 0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16929" h="3788229">
                <a:moveTo>
                  <a:pt x="865414" y="0"/>
                </a:moveTo>
                <a:lnTo>
                  <a:pt x="0" y="16329"/>
                </a:lnTo>
                <a:cubicBezTo>
                  <a:pt x="2721" y="1273629"/>
                  <a:pt x="5443" y="2530929"/>
                  <a:pt x="8164" y="3788229"/>
                </a:cubicBezTo>
                <a:lnTo>
                  <a:pt x="4816929" y="3780064"/>
                </a:lnTo>
                <a:lnTo>
                  <a:pt x="4792436" y="3331029"/>
                </a:lnTo>
                <a:lnTo>
                  <a:pt x="4171950" y="3273879"/>
                </a:lnTo>
                <a:lnTo>
                  <a:pt x="3624943" y="3200400"/>
                </a:lnTo>
                <a:lnTo>
                  <a:pt x="3086100" y="3037114"/>
                </a:lnTo>
                <a:lnTo>
                  <a:pt x="2465614" y="2718707"/>
                </a:lnTo>
                <a:lnTo>
                  <a:pt x="1861457" y="2294164"/>
                </a:lnTo>
                <a:lnTo>
                  <a:pt x="1363436" y="1722664"/>
                </a:lnTo>
                <a:lnTo>
                  <a:pt x="1085850" y="1224643"/>
                </a:lnTo>
                <a:lnTo>
                  <a:pt x="930729" y="595993"/>
                </a:lnTo>
                <a:lnTo>
                  <a:pt x="865414" y="0"/>
                </a:lnTo>
                <a:close/>
              </a:path>
            </a:pathLst>
          </a:custGeom>
          <a:solidFill>
            <a:srgbClr val="92D050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Arc 2"/>
          <p:cNvSpPr/>
          <p:nvPr/>
        </p:nvSpPr>
        <p:spPr bwMode="auto">
          <a:xfrm rot="10800000">
            <a:off x="3157356" y="-2256971"/>
            <a:ext cx="7828144" cy="6602544"/>
          </a:xfrm>
          <a:prstGeom prst="arc">
            <a:avLst>
              <a:gd name="adj1" fmla="val 16200000"/>
              <a:gd name="adj2" fmla="val 735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415" y="568793"/>
            <a:ext cx="587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</a:rPr>
              <a:t>JET runaway domain with </a:t>
            </a:r>
            <a:r>
              <a:rPr lang="en-US" sz="2000" b="1" dirty="0" err="1" smtClean="0">
                <a:latin typeface="Calibri" panose="020F0502020204030204" pitchFamily="34" charset="0"/>
              </a:rPr>
              <a:t>Ar</a:t>
            </a:r>
            <a:r>
              <a:rPr lang="en-US" sz="2000" b="1" dirty="0" smtClean="0">
                <a:latin typeface="Calibri" panose="020F0502020204030204" pitchFamily="34" charset="0"/>
              </a:rPr>
              <a:t>/D</a:t>
            </a:r>
            <a:r>
              <a:rPr lang="en-US" sz="2000" b="1" baseline="-25000" dirty="0" smtClean="0">
                <a:latin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</a:rPr>
              <a:t> massive gas injection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15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Runaways can be avoided with D</a:t>
            </a:r>
            <a:r>
              <a:rPr lang="en-US" sz="2400" kern="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kern="0" dirty="0" smtClean="0">
                <a:latin typeface="Calibri" panose="020F0502020204030204" pitchFamily="34" charset="0"/>
              </a:rPr>
              <a:t> in JET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8233839" cy="3276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88" y="516829"/>
            <a:ext cx="3528392" cy="23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Model predictions for ITER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755" y="489023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1D simplified model</a:t>
            </a:r>
            <a:endParaRPr lang="en-GB" b="1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001" y="6057846"/>
            <a:ext cx="3544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J.R. Martín-</a:t>
            </a:r>
            <a:r>
              <a:rPr lang="en-US" sz="1600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Solís</a:t>
            </a:r>
            <a:r>
              <a:rPr lang="en-US" sz="1600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et al., </a:t>
            </a:r>
            <a:r>
              <a:rPr lang="en-US" sz="1600" i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Nucl</a:t>
            </a:r>
            <a:r>
              <a:rPr lang="en-US" sz="1600" i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. Fusion 2017</a:t>
            </a:r>
            <a:endParaRPr lang="en-GB" sz="1600" i="1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3001" y="1008590"/>
            <a:ext cx="3635588" cy="5057215"/>
            <a:chOff x="387009" y="1026878"/>
            <a:chExt cx="3635588" cy="5057215"/>
          </a:xfrm>
        </p:grpSpPr>
        <p:grpSp>
          <p:nvGrpSpPr>
            <p:cNvPr id="15" name="Group 14"/>
            <p:cNvGrpSpPr/>
            <p:nvPr/>
          </p:nvGrpSpPr>
          <p:grpSpPr>
            <a:xfrm>
              <a:off x="387009" y="1026878"/>
              <a:ext cx="3635588" cy="4974656"/>
              <a:chOff x="114300" y="597109"/>
              <a:chExt cx="4210049" cy="576070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597109"/>
                <a:ext cx="4210049" cy="5760703"/>
              </a:xfrm>
              <a:prstGeom prst="rect">
                <a:avLst/>
              </a:prstGeom>
            </p:spPr>
          </p:pic>
          <p:sp>
            <p:nvSpPr>
              <p:cNvPr id="17" name="Right Arrow 16"/>
              <p:cNvSpPr/>
              <p:nvPr/>
            </p:nvSpPr>
            <p:spPr bwMode="auto">
              <a:xfrm rot="10800000">
                <a:off x="1202431" y="4522225"/>
                <a:ext cx="1697996" cy="620995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86684" y="4619058"/>
                <a:ext cx="747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</a:t>
                </a:r>
                <a:r>
                  <a:rPr lang="en-US" sz="1800" baseline="-250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atoms</a:t>
                </a:r>
                <a:endParaRPr lang="en-GB" sz="1800" baseline="-25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5025" y="5745539"/>
              <a:ext cx="33680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Current quench time (</a:t>
              </a:r>
              <a:r>
                <a:rPr lang="en-US" sz="1600" dirty="0" err="1" smtClean="0">
                  <a:latin typeface="Calibri" panose="020F0502020204030204" pitchFamily="34" charset="0"/>
                </a:rPr>
                <a:t>exp</a:t>
              </a:r>
              <a:r>
                <a:rPr lang="en-US" sz="1600" dirty="0" smtClean="0">
                  <a:latin typeface="Calibri" panose="020F0502020204030204" pitchFamily="34" charset="0"/>
                </a:rPr>
                <a:t>) [</a:t>
              </a:r>
              <a:r>
                <a:rPr lang="en-US" sz="1600" dirty="0" err="1" smtClean="0">
                  <a:latin typeface="Calibri" panose="020F0502020204030204" pitchFamily="34" charset="0"/>
                </a:rPr>
                <a:t>ms</a:t>
              </a:r>
              <a:r>
                <a:rPr lang="en-US" sz="1600" dirty="0" smtClean="0">
                  <a:latin typeface="Calibri" panose="020F0502020204030204" pitchFamily="34" charset="0"/>
                </a:rPr>
                <a:t>]</a:t>
              </a:r>
              <a:endParaRPr lang="en-GB" sz="16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62467" y="489022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3</a:t>
            </a:r>
            <a:r>
              <a:rPr lang="en-US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D MHD model</a:t>
            </a:r>
            <a:endParaRPr lang="en-GB" b="1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06033" y="1142691"/>
            <a:ext cx="4171160" cy="4926385"/>
            <a:chOff x="10994101" y="31816531"/>
            <a:chExt cx="3456384" cy="4082194"/>
          </a:xfrm>
        </p:grpSpPr>
        <p:pic>
          <p:nvPicPr>
            <p:cNvPr id="14" name="Picture 1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358" y="32467058"/>
              <a:ext cx="3015257" cy="311769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558014" y="35643689"/>
              <a:ext cx="1810752" cy="255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7C7C7C"/>
                  </a:solidFill>
                  <a:latin typeface="+mn-lt"/>
                </a:rPr>
                <a:t>D. Hu, </a:t>
              </a:r>
              <a:r>
                <a:rPr lang="en-US" sz="1400" i="1" dirty="0" err="1" smtClean="0">
                  <a:solidFill>
                    <a:srgbClr val="7C7C7C"/>
                  </a:solidFill>
                  <a:latin typeface="+mn-lt"/>
                </a:rPr>
                <a:t>Nucl</a:t>
              </a:r>
              <a:r>
                <a:rPr lang="en-US" sz="1400" i="1" dirty="0">
                  <a:solidFill>
                    <a:srgbClr val="7C7C7C"/>
                  </a:solidFill>
                  <a:latin typeface="+mn-lt"/>
                </a:rPr>
                <a:t>. </a:t>
              </a:r>
              <a:r>
                <a:rPr lang="en-US" sz="1400" i="1" dirty="0" smtClean="0">
                  <a:solidFill>
                    <a:srgbClr val="7C7C7C"/>
                  </a:solidFill>
                  <a:latin typeface="+mn-lt"/>
                </a:rPr>
                <a:t>Fusion 2018</a:t>
              </a:r>
              <a:endParaRPr lang="en-GB" sz="1400" i="1" dirty="0">
                <a:solidFill>
                  <a:srgbClr val="7C7C7C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94101" y="31816531"/>
              <a:ext cx="3456384" cy="48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+mn-lt"/>
                </a:rPr>
                <a:t>JOREK simulation: </a:t>
              </a:r>
              <a:r>
                <a:rPr lang="en-US" sz="1600" b="1" dirty="0" smtClean="0">
                  <a:latin typeface="+mn-lt"/>
                </a:rPr>
                <a:t>Density </a:t>
              </a:r>
              <a:r>
                <a:rPr lang="en-US" sz="1600" b="1" dirty="0">
                  <a:latin typeface="+mn-lt"/>
                </a:rPr>
                <a:t>during the SPI triggered thermal </a:t>
              </a:r>
              <a:r>
                <a:rPr lang="en-US" sz="1600" b="1" dirty="0" smtClean="0">
                  <a:latin typeface="+mn-lt"/>
                </a:rPr>
                <a:t>quench in JET</a:t>
              </a:r>
              <a:endParaRPr lang="en-GB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3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441116"/>
            <a:ext cx="7527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Second layer of </a:t>
            </a:r>
            <a:r>
              <a:rPr lang="en-US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defence</a:t>
            </a:r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Dissipate runaway electron energy before it is deposited on first wall components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049883"/>
            <a:ext cx="8233837" cy="327611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5959887" y="1405036"/>
            <a:ext cx="212272" cy="717683"/>
          </a:xfrm>
          <a:prstGeom prst="downArrow">
            <a:avLst/>
          </a:prstGeom>
          <a:solidFill>
            <a:srgbClr val="7204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7204EA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843" y="1286259"/>
            <a:ext cx="2133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204EA"/>
                </a:solidFill>
                <a:latin typeface="Calibri" panose="020F0502020204030204" pitchFamily="34" charset="0"/>
              </a:rPr>
              <a:t>Argon injection</a:t>
            </a:r>
            <a:endParaRPr lang="en-GB" b="1" dirty="0">
              <a:solidFill>
                <a:srgbClr val="7204EA"/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590000" y="1915883"/>
            <a:ext cx="136988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 i="1" dirty="0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 30 </a:t>
                </a:r>
                <a:r>
                  <a:rPr lang="en-US" sz="2000" i="1" dirty="0" err="1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ms</a:t>
                </a:r>
                <a:endParaRPr lang="en-GB" sz="2000" i="1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692" r="-5233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 bwMode="auto">
          <a:xfrm>
            <a:off x="220436" y="5583700"/>
            <a:ext cx="8637798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Pre-emptive injection for collisional dissipation of runaway energy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Dissipating Runaway Energy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049883"/>
            <a:ext cx="8233837" cy="327611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5959887" y="1405036"/>
            <a:ext cx="212272" cy="717683"/>
          </a:xfrm>
          <a:prstGeom prst="downArrow">
            <a:avLst/>
          </a:prstGeom>
          <a:solidFill>
            <a:srgbClr val="7204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7204EA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843" y="1286259"/>
            <a:ext cx="2133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204EA"/>
                </a:solidFill>
                <a:latin typeface="Calibri" panose="020F0502020204030204" pitchFamily="34" charset="0"/>
              </a:rPr>
              <a:t>Argon injection</a:t>
            </a:r>
            <a:endParaRPr lang="en-GB" b="1" dirty="0">
              <a:solidFill>
                <a:srgbClr val="7204EA"/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590000" y="1915883"/>
            <a:ext cx="136988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 i="1" dirty="0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 30 </a:t>
                </a:r>
                <a:r>
                  <a:rPr lang="en-US" sz="2000" i="1" dirty="0" err="1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ms</a:t>
                </a:r>
                <a:endParaRPr lang="en-GB" sz="2000" i="1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692" r="-5233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 bwMode="auto">
          <a:xfrm>
            <a:off x="220436" y="5583700"/>
            <a:ext cx="8637798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Pre-emptive injection for collisional dissipation of runaway energy 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Dissipating Runaway Energy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7504" y="1595537"/>
            <a:ext cx="4219567" cy="3662264"/>
            <a:chOff x="107504" y="1405037"/>
            <a:chExt cx="4219567" cy="3662264"/>
          </a:xfrm>
        </p:grpSpPr>
        <p:sp>
          <p:nvSpPr>
            <p:cNvPr id="2" name="Rectangle 1"/>
            <p:cNvSpPr/>
            <p:nvPr/>
          </p:nvSpPr>
          <p:spPr bwMode="auto">
            <a:xfrm>
              <a:off x="107504" y="1405037"/>
              <a:ext cx="4219567" cy="36622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45" y="1931517"/>
              <a:ext cx="3755284" cy="27094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04" y="4718846"/>
              <a:ext cx="2094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</a:rPr>
                <a:t>P. </a:t>
              </a:r>
              <a:r>
                <a:rPr lang="en-US" sz="1600" i="1" dirty="0" err="1" smtClean="0">
                  <a:latin typeface="Calibri" panose="020F0502020204030204" pitchFamily="34" charset="0"/>
                </a:rPr>
                <a:t>Aleynikov</a:t>
              </a:r>
              <a:r>
                <a:rPr lang="en-US" sz="1600" i="1" dirty="0" smtClean="0">
                  <a:latin typeface="Calibri" panose="020F0502020204030204" pitchFamily="34" charset="0"/>
                </a:rPr>
                <a:t>, IAEA 2014</a:t>
              </a:r>
              <a:endParaRPr lang="en-GB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4062" y="1552942"/>
              <a:ext cx="21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 panose="020F0502020204030204" pitchFamily="34" charset="0"/>
                </a:rPr>
                <a:t>Kinetic simulations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1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049883"/>
            <a:ext cx="8233837" cy="327611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5959887" y="1405036"/>
            <a:ext cx="212272" cy="717683"/>
          </a:xfrm>
          <a:prstGeom prst="downArrow">
            <a:avLst/>
          </a:prstGeom>
          <a:solidFill>
            <a:srgbClr val="7204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7204EA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6843" y="1286259"/>
            <a:ext cx="2133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204EA"/>
                </a:solidFill>
                <a:latin typeface="Calibri" panose="020F0502020204030204" pitchFamily="34" charset="0"/>
              </a:rPr>
              <a:t>Argon injection</a:t>
            </a:r>
            <a:endParaRPr lang="en-GB" b="1" dirty="0">
              <a:solidFill>
                <a:srgbClr val="7204EA"/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590000" y="1915883"/>
            <a:ext cx="136988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 i="1" dirty="0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 30 </a:t>
                </a:r>
                <a:r>
                  <a:rPr lang="en-US" sz="2000" i="1" dirty="0" err="1" smtClean="0">
                    <a:solidFill>
                      <a:schemeClr val="bg2"/>
                    </a:solidFill>
                    <a:latin typeface="Calibri" panose="020F0502020204030204" pitchFamily="34" charset="0"/>
                  </a:rPr>
                  <a:t>ms</a:t>
                </a:r>
                <a:endParaRPr lang="en-GB" sz="2000" i="1" dirty="0">
                  <a:solidFill>
                    <a:schemeClr val="bg2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367" y="1522760"/>
                <a:ext cx="1045479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692" r="-5233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 bwMode="auto">
          <a:xfrm>
            <a:off x="220436" y="5583700"/>
            <a:ext cx="8637798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Pre-emptive injection for collisional dissipation of runaway energy 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Dissipating Runaway Energy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7504" y="1595537"/>
            <a:ext cx="4219567" cy="3662264"/>
            <a:chOff x="107504" y="1405037"/>
            <a:chExt cx="4219567" cy="3662264"/>
          </a:xfrm>
        </p:grpSpPr>
        <p:sp>
          <p:nvSpPr>
            <p:cNvPr id="2" name="Rectangle 1"/>
            <p:cNvSpPr/>
            <p:nvPr/>
          </p:nvSpPr>
          <p:spPr bwMode="auto">
            <a:xfrm>
              <a:off x="107504" y="1405037"/>
              <a:ext cx="4219567" cy="36622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45" y="1931517"/>
              <a:ext cx="3755284" cy="27094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04" y="4718846"/>
              <a:ext cx="2094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</a:rPr>
                <a:t>P. </a:t>
              </a:r>
              <a:r>
                <a:rPr lang="en-US" sz="1600" i="1" dirty="0" err="1" smtClean="0">
                  <a:latin typeface="Calibri" panose="020F0502020204030204" pitchFamily="34" charset="0"/>
                </a:rPr>
                <a:t>Aleynikov</a:t>
              </a:r>
              <a:r>
                <a:rPr lang="en-US" sz="1600" i="1" dirty="0" smtClean="0">
                  <a:latin typeface="Calibri" panose="020F0502020204030204" pitchFamily="34" charset="0"/>
                </a:rPr>
                <a:t>, IAEA 2014</a:t>
              </a:r>
              <a:endParaRPr lang="en-GB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4062" y="1552942"/>
              <a:ext cx="21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 panose="020F0502020204030204" pitchFamily="34" charset="0"/>
                </a:rPr>
                <a:t>Kinetic simulations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39335" y="2256718"/>
            <a:ext cx="4219567" cy="3006404"/>
            <a:chOff x="4523006" y="2241496"/>
            <a:chExt cx="4219567" cy="3006404"/>
          </a:xfrm>
        </p:grpSpPr>
        <p:grpSp>
          <p:nvGrpSpPr>
            <p:cNvPr id="16" name="Group 15"/>
            <p:cNvGrpSpPr/>
            <p:nvPr/>
          </p:nvGrpSpPr>
          <p:grpSpPr>
            <a:xfrm>
              <a:off x="4523006" y="2241496"/>
              <a:ext cx="4219567" cy="3006404"/>
              <a:chOff x="107504" y="1405037"/>
              <a:chExt cx="4219567" cy="3662264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107504" y="1405037"/>
                <a:ext cx="4219567" cy="36622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11287" y="1425310"/>
                <a:ext cx="622286" cy="487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Calibri" panose="020F0502020204030204" pitchFamily="34" charset="0"/>
                  </a:rPr>
                  <a:t>BUT</a:t>
                </a:r>
                <a:endParaRPr lang="en-GB" sz="2000" b="1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602764" y="2705813"/>
              <a:ext cx="397071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8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Experiments show limited assimilation</a:t>
              </a:r>
            </a:p>
            <a:p>
              <a:pPr>
                <a:spcAft>
                  <a:spcPts val="1200"/>
                </a:spcAft>
              </a:pPr>
              <a:r>
                <a:rPr lang="en-US" sz="1800" b="1" dirty="0" smtClean="0">
                  <a:solidFill>
                    <a:srgbClr val="FF6600"/>
                  </a:solidFill>
                  <a:latin typeface="Calibri" panose="020F0502020204030204" pitchFamily="34" charset="0"/>
                </a:rPr>
                <a:t>No indication this will be better for SPI</a:t>
              </a:r>
            </a:p>
            <a:p>
              <a:pPr>
                <a:spcAft>
                  <a:spcPts val="1200"/>
                </a:spcAft>
              </a:pPr>
              <a:r>
                <a:rPr lang="en-US" sz="18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Modelling predicts scheme ineffective in ITER (runaway scrape-off)</a:t>
              </a:r>
            </a:p>
            <a:p>
              <a:pPr>
                <a:spcAft>
                  <a:spcPts val="1200"/>
                </a:spcAft>
              </a:pPr>
              <a:r>
                <a:rPr lang="en-US" sz="1800" b="1" dirty="0" smtClean="0">
                  <a:solidFill>
                    <a:srgbClr val="AE4A84"/>
                  </a:solidFill>
                  <a:latin typeface="Calibri" panose="020F0502020204030204" pitchFamily="34" charset="0"/>
                </a:rPr>
                <a:t>MHD instabilities will prevent ramping down to low enough I</a:t>
              </a:r>
              <a:r>
                <a:rPr lang="en-US" sz="1800" b="1" baseline="-25000" dirty="0" smtClean="0">
                  <a:solidFill>
                    <a:srgbClr val="AE4A84"/>
                  </a:solidFill>
                  <a:latin typeface="Calibri" panose="020F0502020204030204" pitchFamily="34" charset="0"/>
                </a:rPr>
                <a:t>RE</a:t>
              </a:r>
              <a:endParaRPr lang="en-GB" sz="1800" b="1" baseline="-25000" dirty="0">
                <a:solidFill>
                  <a:srgbClr val="AE4A84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6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Can waves help? (Material from C. Paz-</a:t>
            </a:r>
            <a:r>
              <a:rPr lang="en-US" sz="2400" kern="0" dirty="0" err="1" smtClean="0">
                <a:latin typeface="Calibri" panose="020F0502020204030204" pitchFamily="34" charset="0"/>
              </a:rPr>
              <a:t>Soldan</a:t>
            </a:r>
            <a:r>
              <a:rPr lang="en-US" sz="2400" kern="0" dirty="0" smtClean="0">
                <a:latin typeface="Calibri" panose="020F0502020204030204" pitchFamily="34" charset="0"/>
              </a:rPr>
              <a:t>, IAEA FEC 2018)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203"/>
            <a:ext cx="4414078" cy="452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672" y="4378027"/>
            <a:ext cx="2575770" cy="20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15" y="1423189"/>
            <a:ext cx="4567583" cy="2907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4517" y="4402739"/>
            <a:ext cx="203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>
                <a:latin typeface="Calibri" panose="020F0502020204030204" pitchFamily="34" charset="0"/>
              </a:rPr>
              <a:t>Active and passive methods to be studied</a:t>
            </a:r>
            <a:endParaRPr lang="en-GB" sz="2000" b="1" i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492" y="654905"/>
            <a:ext cx="3568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Alfvénic</a:t>
            </a: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Instabilities correlate with avoidance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8396" y="589943"/>
            <a:ext cx="3568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Kinetic instabilities after runaway formation? 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70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2702368"/>
            <a:ext cx="752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Injection Technology</a:t>
            </a:r>
            <a:endParaRPr lang="en-GB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Implementation in ITER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253" y="801956"/>
            <a:ext cx="4807076" cy="524886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466576" y="1242264"/>
            <a:ext cx="3490875" cy="3806164"/>
            <a:chOff x="273405" y="1242264"/>
            <a:chExt cx="3490875" cy="3806164"/>
          </a:xfrm>
        </p:grpSpPr>
        <p:sp>
          <p:nvSpPr>
            <p:cNvPr id="25" name="TextBox 24"/>
            <p:cNvSpPr txBox="1"/>
            <p:nvPr/>
          </p:nvSpPr>
          <p:spPr>
            <a:xfrm>
              <a:off x="1075060" y="1810405"/>
              <a:ext cx="18790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3 upper ports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6435" y="3159145"/>
              <a:ext cx="22915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</a:rPr>
                <a:t>3</a:t>
              </a:r>
              <a:r>
                <a:rPr lang="en-US" dirty="0" smtClean="0">
                  <a:latin typeface="Calibri" panose="020F0502020204030204" pitchFamily="34" charset="0"/>
                </a:rPr>
                <a:t> equatorial port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1940" y="1242264"/>
              <a:ext cx="3482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Current quench mitigation</a:t>
              </a:r>
              <a:endParaRPr lang="en-GB" dirty="0"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3405" y="3848099"/>
              <a:ext cx="34823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Thermal and current quench mitigation and runaway control</a:t>
              </a:r>
              <a:endParaRPr lang="en-GB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1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Implementation in ITER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1685" y="5583700"/>
            <a:ext cx="8115300" cy="692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Long flight tubes require non-gaseous injection</a:t>
            </a:r>
            <a:endParaRPr lang="en-GB" baseline="30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8018" y="4089263"/>
            <a:ext cx="4633119" cy="1278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932047">
                <a:off x="2344692" y="4638597"/>
                <a:ext cx="8739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~</m:t>
                    </m:r>
                  </m:oMath>
                </a14:m>
                <a:r>
                  <a:rPr lang="en-GB" dirty="0" smtClean="0">
                    <a:latin typeface="Calibri" panose="020F0502020204030204" pitchFamily="34" charset="0"/>
                  </a:rPr>
                  <a:t>4 m</a:t>
                </a:r>
                <a:endParaRPr lang="en-GB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32047">
                <a:off x="2344692" y="4638597"/>
                <a:ext cx="873957" cy="461665"/>
              </a:xfrm>
              <a:prstGeom prst="rect">
                <a:avLst/>
              </a:prstGeom>
              <a:blipFill>
                <a:blip r:embed="rId2"/>
                <a:stretch>
                  <a:fillRect t="-1786" r="-9434" b="-22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-33338" y="594362"/>
            <a:ext cx="9177338" cy="3889375"/>
            <a:chOff x="34925" y="1484313"/>
            <a:chExt cx="9177338" cy="3889375"/>
          </a:xfrm>
        </p:grpSpPr>
        <p:pic>
          <p:nvPicPr>
            <p:cNvPr id="10" name="Picture 3" descr="C:\Users\krueziu\Documents\Work\AAA TEMP\EP-Screenshot_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1484313"/>
              <a:ext cx="6753225" cy="342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7"/>
            <p:cNvCxnSpPr>
              <a:cxnSpLocks noChangeShapeType="1"/>
              <a:stCxn id="12" idx="1"/>
            </p:cNvCxnSpPr>
            <p:nvPr/>
          </p:nvCxnSpPr>
          <p:spPr bwMode="auto">
            <a:xfrm flipH="1">
              <a:off x="7281863" y="2276475"/>
              <a:ext cx="458787" cy="2159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7740650" y="1862138"/>
              <a:ext cx="1471613" cy="8302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Eddy current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propellant gas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valve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13" name="Straight Arrow Connector 15"/>
            <p:cNvCxnSpPr>
              <a:cxnSpLocks noChangeShapeType="1"/>
              <a:stCxn id="14" idx="1"/>
            </p:cNvCxnSpPr>
            <p:nvPr/>
          </p:nvCxnSpPr>
          <p:spPr bwMode="auto">
            <a:xfrm flipH="1" flipV="1">
              <a:off x="6010275" y="4075113"/>
              <a:ext cx="1817688" cy="55245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7827963" y="4457700"/>
              <a:ext cx="111918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SPI Barrel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15" name="Straight Arrow Connector 19"/>
            <p:cNvCxnSpPr>
              <a:cxnSpLocks noChangeShapeType="1"/>
              <a:stCxn id="16" idx="1"/>
            </p:cNvCxnSpPr>
            <p:nvPr/>
          </p:nvCxnSpPr>
          <p:spPr bwMode="auto">
            <a:xfrm flipH="1" flipV="1">
              <a:off x="6734175" y="3905250"/>
              <a:ext cx="1035050" cy="1746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7769225" y="3787775"/>
              <a:ext cx="1336675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SPI cryostat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(prismatic)</a:t>
              </a:r>
            </a:p>
          </p:txBody>
        </p:sp>
        <p:cxnSp>
          <p:nvCxnSpPr>
            <p:cNvPr id="17" name="Straight Arrow Connector 28"/>
            <p:cNvCxnSpPr>
              <a:cxnSpLocks noChangeShapeType="1"/>
              <a:stCxn id="18" idx="1"/>
            </p:cNvCxnSpPr>
            <p:nvPr/>
          </p:nvCxnSpPr>
          <p:spPr bwMode="auto">
            <a:xfrm flipH="1" flipV="1">
              <a:off x="6440488" y="2830513"/>
              <a:ext cx="1387475" cy="3683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7827963" y="2906713"/>
              <a:ext cx="1073150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SPI 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cold head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19" name="Straight Arrow Connector 31"/>
            <p:cNvCxnSpPr>
              <a:cxnSpLocks noChangeShapeType="1"/>
              <a:stCxn id="20" idx="0"/>
            </p:cNvCxnSpPr>
            <p:nvPr/>
          </p:nvCxnSpPr>
          <p:spPr bwMode="auto">
            <a:xfrm flipH="1" flipV="1">
              <a:off x="5003800" y="3540125"/>
              <a:ext cx="1689100" cy="149383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5500688" y="5033963"/>
              <a:ext cx="2384425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Propellant gas recovery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1" name="Straight Arrow Connector 36"/>
            <p:cNvCxnSpPr>
              <a:cxnSpLocks noChangeShapeType="1"/>
              <a:stCxn id="22" idx="0"/>
            </p:cNvCxnSpPr>
            <p:nvPr/>
          </p:nvCxnSpPr>
          <p:spPr bwMode="auto">
            <a:xfrm flipH="1" flipV="1">
              <a:off x="4122738" y="3927475"/>
              <a:ext cx="296862" cy="531813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3546475" y="4459288"/>
              <a:ext cx="1746250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Microwave cavity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3" name="Straight Arrow Connector 45"/>
            <p:cNvCxnSpPr>
              <a:cxnSpLocks noChangeShapeType="1"/>
              <a:stCxn id="24" idx="0"/>
            </p:cNvCxnSpPr>
            <p:nvPr/>
          </p:nvCxnSpPr>
          <p:spPr bwMode="auto">
            <a:xfrm flipV="1">
              <a:off x="1524000" y="3905250"/>
              <a:ext cx="1535113" cy="84137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827088" y="4746625"/>
              <a:ext cx="139223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Closure plate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5" name="Straight Arrow Connector 48"/>
            <p:cNvCxnSpPr>
              <a:cxnSpLocks noChangeShapeType="1"/>
              <a:stCxn id="26" idx="0"/>
            </p:cNvCxnSpPr>
            <p:nvPr/>
          </p:nvCxnSpPr>
          <p:spPr bwMode="auto">
            <a:xfrm flipV="1">
              <a:off x="1035050" y="3556000"/>
              <a:ext cx="1608138" cy="75882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Box 25"/>
            <p:cNvSpPr txBox="1"/>
            <p:nvPr/>
          </p:nvSpPr>
          <p:spPr>
            <a:xfrm>
              <a:off x="179388" y="4314825"/>
              <a:ext cx="1711325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Pellet guide tube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7" name="Straight Arrow Connector 54"/>
            <p:cNvCxnSpPr>
              <a:cxnSpLocks noChangeShapeType="1"/>
              <a:stCxn id="28" idx="0"/>
            </p:cNvCxnSpPr>
            <p:nvPr/>
          </p:nvCxnSpPr>
          <p:spPr bwMode="auto">
            <a:xfrm flipV="1">
              <a:off x="2693988" y="3708400"/>
              <a:ext cx="784225" cy="7508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1908175" y="4459288"/>
              <a:ext cx="1570038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Double bellows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9" name="Straight Arrow Connector 62"/>
            <p:cNvCxnSpPr>
              <a:cxnSpLocks noChangeShapeType="1"/>
              <a:stCxn id="30" idx="0"/>
            </p:cNvCxnSpPr>
            <p:nvPr/>
          </p:nvCxnSpPr>
          <p:spPr bwMode="auto">
            <a:xfrm flipV="1">
              <a:off x="727075" y="3284538"/>
              <a:ext cx="244475" cy="360362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34925" y="3644900"/>
              <a:ext cx="1382713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Pellet shatter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segment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31" name="Straight Arrow Connector 67"/>
            <p:cNvCxnSpPr>
              <a:cxnSpLocks noChangeShapeType="1"/>
              <a:stCxn id="32" idx="0"/>
            </p:cNvCxnSpPr>
            <p:nvPr/>
          </p:nvCxnSpPr>
          <p:spPr bwMode="auto">
            <a:xfrm flipH="1" flipV="1">
              <a:off x="5219700" y="4325938"/>
              <a:ext cx="279400" cy="420687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4772025" y="4746625"/>
              <a:ext cx="1455738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Vacuum valve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33" name="Straight Arrow Connector 83"/>
            <p:cNvCxnSpPr>
              <a:cxnSpLocks noChangeShapeType="1"/>
              <a:stCxn id="34" idx="0"/>
            </p:cNvCxnSpPr>
            <p:nvPr/>
          </p:nvCxnSpPr>
          <p:spPr bwMode="auto">
            <a:xfrm flipV="1">
              <a:off x="3336925" y="3825875"/>
              <a:ext cx="514350" cy="9921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2608263" y="4818063"/>
              <a:ext cx="1455737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Vacuum valve</a:t>
              </a:r>
              <a:endParaRPr lang="en-GB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2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7" y="1010957"/>
            <a:ext cx="4834140" cy="33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8" y="4453117"/>
            <a:ext cx="2685747" cy="147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Pellet Shattering Process</a:t>
            </a:r>
            <a:endParaRPr lang="en-US" sz="2400" i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67" y="1427028"/>
            <a:ext cx="3639817" cy="2561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4728" y="588031"/>
            <a:ext cx="253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F02C"/>
                </a:solidFill>
                <a:latin typeface="Calibri" panose="020F0502020204030204" pitchFamily="34" charset="0"/>
              </a:rPr>
              <a:t>Neon</a:t>
            </a:r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 + Deuterium</a:t>
            </a:r>
            <a:endParaRPr lang="en-GB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0500" y="837958"/>
            <a:ext cx="2588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204EA"/>
                </a:solidFill>
                <a:latin typeface="Calibri" panose="020F0502020204030204" pitchFamily="34" charset="0"/>
              </a:rPr>
              <a:t>Argon </a:t>
            </a:r>
            <a:r>
              <a:rPr lang="en-US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(low speed)</a:t>
            </a:r>
            <a:endParaRPr lang="en-GB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6222" y="2742223"/>
            <a:ext cx="143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 degree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1787" y="4465494"/>
            <a:ext cx="143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65 degree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2152254">
            <a:off x="3962083" y="1721200"/>
            <a:ext cx="488899" cy="310243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0341" y="5605648"/>
            <a:ext cx="194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~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100% gas + liquid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925" y="3985930"/>
            <a:ext cx="324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~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0% shards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~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50% gas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+ liquid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20095" y="4070636"/>
            <a:ext cx="302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*only 3-8% pellet volume unaccounted</a:t>
            </a:r>
            <a:endParaRPr lang="en-GB" sz="1400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4575" y="13297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*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053444" y="4538363"/>
            <a:ext cx="5983052" cy="13857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Required shard size distribution and gas fraction depends on the purpose: </a:t>
            </a:r>
            <a:r>
              <a:rPr lang="en-US" i="1" dirty="0" smtClean="0">
                <a:latin typeface="Calibri" panose="020F0502020204030204" pitchFamily="34" charset="0"/>
              </a:rPr>
              <a:t>pre-thermal quench, post-thermal quench, runaways</a:t>
            </a:r>
            <a:endParaRPr lang="en-GB" i="1" baseline="300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333" y="5997769"/>
            <a:ext cx="269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bg2"/>
                </a:solidFill>
                <a:latin typeface="Calibri" panose="020F0502020204030204" pitchFamily="34" charset="0"/>
              </a:rPr>
              <a:t>T. </a:t>
            </a:r>
            <a:r>
              <a:rPr lang="en-US" sz="1800" i="1" dirty="0" err="1">
                <a:solidFill>
                  <a:schemeClr val="bg2"/>
                </a:solidFill>
                <a:latin typeface="Calibri" panose="020F0502020204030204" pitchFamily="34" charset="0"/>
              </a:rPr>
              <a:t>Gebhart</a:t>
            </a:r>
            <a:r>
              <a:rPr lang="en-US" sz="1800" i="1" dirty="0">
                <a:solidFill>
                  <a:schemeClr val="bg2"/>
                </a:solidFill>
                <a:latin typeface="Calibri" panose="020F0502020204030204" pitchFamily="34" charset="0"/>
              </a:rPr>
              <a:t>, to be </a:t>
            </a:r>
            <a:r>
              <a:rPr lang="en-US" sz="1800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published</a:t>
            </a:r>
            <a:endParaRPr lang="en-GB" sz="1800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5167" y="2351018"/>
            <a:ext cx="1623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~100% shards</a:t>
            </a:r>
            <a:endParaRPr lang="en-GB" sz="20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996952"/>
            <a:ext cx="8233837" cy="3276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88" y="516829"/>
            <a:ext cx="3528392" cy="23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Pellet sizes and quantities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16018" y="667880"/>
            <a:ext cx="2303836" cy="2677656"/>
            <a:chOff x="6587866" y="667880"/>
            <a:chExt cx="2303836" cy="26776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587866" y="667880"/>
                  <a:ext cx="2303836" cy="2677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Pellet speeds: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150-500 m/s</a:t>
                  </a:r>
                </a:p>
                <a:p>
                  <a:pPr algn="ctr"/>
                  <a:endParaRPr lang="en-US" dirty="0" smtClean="0">
                    <a:solidFill>
                      <a:schemeClr val="bg2"/>
                    </a:solidFill>
                    <a:latin typeface="Calibri" panose="020F0502020204030204" pitchFamily="34" charset="0"/>
                  </a:endParaRPr>
                </a:p>
                <a:p>
                  <a:pPr algn="ctr"/>
                  <a:endParaRPr lang="en-US" dirty="0">
                    <a:solidFill>
                      <a:schemeClr val="bg2"/>
                    </a:solidFill>
                    <a:latin typeface="Calibri" panose="020F0502020204030204" pitchFamily="34" charset="0"/>
                  </a:endParaRPr>
                </a:p>
                <a:p>
                  <a:pPr algn="ctr"/>
                  <a:r>
                    <a:rPr lang="en-US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Reaction times: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GB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10 - 30 </a:t>
                  </a:r>
                  <a:r>
                    <a:rPr lang="en-GB" dirty="0" err="1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ms</a:t>
                  </a:r>
                  <a:r>
                    <a:rPr lang="en-GB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 (EP)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GB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16 - 55 </a:t>
                  </a:r>
                  <a:r>
                    <a:rPr lang="en-GB" dirty="0" err="1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ms</a:t>
                  </a:r>
                  <a:r>
                    <a:rPr lang="en-GB" dirty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en-GB" dirty="0" smtClean="0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(UP)</a:t>
                  </a:r>
                  <a:endParaRPr lang="en-GB" dirty="0">
                    <a:solidFill>
                      <a:schemeClr val="bg2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7866" y="667880"/>
                  <a:ext cx="2303836" cy="267765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822" r="-3439" b="-43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Down Arrow 28"/>
            <p:cNvSpPr/>
            <p:nvPr/>
          </p:nvSpPr>
          <p:spPr bwMode="auto">
            <a:xfrm>
              <a:off x="7392473" y="1609861"/>
              <a:ext cx="528034" cy="403516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159190" y="3795724"/>
            <a:ext cx="8822112" cy="1413030"/>
          </a:xfrm>
          <a:prstGeom prst="rect">
            <a:avLst/>
          </a:prstGeom>
          <a:solidFill>
            <a:srgbClr val="F9F3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159190" y="816266"/>
            <a:ext cx="4714092" cy="2248719"/>
            <a:chOff x="202631" y="596968"/>
            <a:chExt cx="5961552" cy="28437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2" y="596968"/>
              <a:ext cx="5879591" cy="284378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61263" y="2164633"/>
              <a:ext cx="969406" cy="428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13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1628" y="1849583"/>
              <a:ext cx="969406" cy="428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20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33732" y="2018861"/>
              <a:ext cx="969406" cy="428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17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31934" y="1616049"/>
              <a:ext cx="969406" cy="428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28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2631" y="2125179"/>
              <a:ext cx="1159962" cy="81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</a:rPr>
                <a:t>ELMs/</a:t>
              </a:r>
            </a:p>
            <a:p>
              <a:pPr algn="ctr"/>
              <a:r>
                <a:rPr lang="en-US" sz="18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Fuelling</a:t>
              </a:r>
              <a:endParaRPr lang="en-US" sz="1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6" name="Right Arrow 35"/>
          <p:cNvSpPr/>
          <p:nvPr/>
        </p:nvSpPr>
        <p:spPr bwMode="auto">
          <a:xfrm rot="16200000">
            <a:off x="3289839" y="3348367"/>
            <a:ext cx="353871" cy="523153"/>
          </a:xfrm>
          <a:prstGeom prst="rightArrow">
            <a:avLst>
              <a:gd name="adj1" fmla="val 34801"/>
              <a:gd name="adj2" fmla="val 57599"/>
            </a:avLst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14249"/>
              </p:ext>
            </p:extLst>
          </p:nvPr>
        </p:nvGraphicFramePr>
        <p:xfrm>
          <a:off x="271967" y="3861363"/>
          <a:ext cx="8495525" cy="1257300"/>
        </p:xfrm>
        <a:graphic>
          <a:graphicData uri="http://schemas.openxmlformats.org/drawingml/2006/table">
            <a:tbl>
              <a:tblPr/>
              <a:tblGrid>
                <a:gridCol w="648072">
                  <a:extLst>
                    <a:ext uri="{9D8B030D-6E8A-4147-A177-3AD203B41FA5}">
                      <a16:colId xmlns:a16="http://schemas.microsoft.com/office/drawing/2014/main" xmlns="" val="210914942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8300718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31558082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4114220088"/>
                    </a:ext>
                  </a:extLst>
                </a:gridCol>
                <a:gridCol w="2590869">
                  <a:extLst>
                    <a:ext uri="{9D8B030D-6E8A-4147-A177-3AD203B41FA5}">
                      <a16:colId xmlns:a16="http://schemas.microsoft.com/office/drawing/2014/main" xmlns="" val="2902759435"/>
                    </a:ext>
                  </a:extLst>
                </a:gridCol>
              </a:tblGrid>
              <a:tr h="190520"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atoms / pellet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required*</a:t>
                      </a:r>
                      <a:endParaRPr lang="en-GB" sz="20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511263"/>
                  </a:ext>
                </a:extLst>
              </a:tr>
              <a:tr h="190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1.2/2.3/3.9x10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5x10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  <a:endParaRPr lang="en-GB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5x10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TQ+CQ mitigation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5270293"/>
                  </a:ext>
                </a:extLst>
              </a:tr>
              <a:tr h="1905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endParaRPr lang="en-GB" sz="20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RE avoidance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8286693"/>
                  </a:ext>
                </a:extLst>
              </a:tr>
              <a:tr h="19052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0.9x10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 10</a:t>
                      </a:r>
                      <a:r>
                        <a:rPr lang="en-US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GB" sz="2000" b="0" i="0" u="none" strike="noStrike" baseline="3000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RE energy dissipation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4591845"/>
                  </a:ext>
                </a:extLst>
              </a:tr>
            </a:tbl>
          </a:graphicData>
        </a:graphic>
      </p:graphicFrame>
      <p:sp>
        <p:nvSpPr>
          <p:cNvPr id="38" name="Right Arrow 37"/>
          <p:cNvSpPr/>
          <p:nvPr/>
        </p:nvSpPr>
        <p:spPr bwMode="auto">
          <a:xfrm rot="16200000">
            <a:off x="1705663" y="3369575"/>
            <a:ext cx="353871" cy="523153"/>
          </a:xfrm>
          <a:prstGeom prst="rightArrow">
            <a:avLst>
              <a:gd name="adj1" fmla="val 34801"/>
              <a:gd name="adj2" fmla="val 57599"/>
            </a:avLst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6432760" y="571281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*assimilated quantities</a:t>
            </a:r>
            <a:endParaRPr lang="en-GB" sz="1800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6418" y="306043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x</a:t>
            </a:r>
            <a:r>
              <a:rPr lang="en-US" sz="1800" dirty="0" smtClean="0">
                <a:latin typeface="+mn-lt"/>
              </a:rPr>
              <a:t>3 (size </a:t>
            </a:r>
            <a:r>
              <a:rPr lang="en-US" sz="1800" dirty="0" err="1" smtClean="0">
                <a:latin typeface="+mn-lt"/>
              </a:rPr>
              <a:t>tbd</a:t>
            </a:r>
            <a:r>
              <a:rPr lang="en-US" sz="1800" dirty="0" smtClean="0">
                <a:latin typeface="+mn-lt"/>
              </a:rPr>
              <a:t>)</a:t>
            </a:r>
            <a:endParaRPr lang="en-GB" sz="18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69331" y="3072057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≤32 (design work ongoing)</a:t>
            </a:r>
            <a:endParaRPr lang="en-GB" sz="1800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9958" y="528076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latin typeface="+mn-lt"/>
              </a:rPr>
              <a:t>Significant uncertainties in quantities for RE avoidance and energy dissipation</a:t>
            </a:r>
            <a:endParaRPr lang="en-GB" sz="18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49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Multiple Injection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519126" y="408421"/>
            <a:ext cx="9864636" cy="20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634" tIns="208817" rIns="417634" bIns="208817" numCol="1" anchor="t" anchorCtr="0" compatLnSpc="1">
            <a:prstTxWarp prst="textNoShape">
              <a:avLst/>
            </a:prstTxWarp>
          </a:bodyPr>
          <a:lstStyle>
            <a:lvl1pPr marL="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1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defTabSz="4176713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2000" b="1" kern="0" dirty="0" smtClean="0">
                <a:solidFill>
                  <a:srgbClr val="0070C0"/>
                </a:solidFill>
              </a:rPr>
              <a:t>Mitigation </a:t>
            </a:r>
            <a:r>
              <a:rPr lang="en-GB" sz="2000" b="1" kern="0" dirty="0">
                <a:solidFill>
                  <a:srgbClr val="0070C0"/>
                </a:solidFill>
              </a:rPr>
              <a:t>efficiency </a:t>
            </a:r>
            <a:r>
              <a:rPr lang="en-GB" sz="2000" b="1" kern="0" dirty="0" smtClean="0">
                <a:solidFill>
                  <a:srgbClr val="0070C0"/>
                </a:solidFill>
              </a:rPr>
              <a:t>linear with </a:t>
            </a:r>
            <a:r>
              <a:rPr lang="en-GB" sz="2000" b="1" kern="0" dirty="0" err="1" smtClean="0">
                <a:solidFill>
                  <a:srgbClr val="0070C0"/>
                </a:solidFill>
              </a:rPr>
              <a:t>N</a:t>
            </a:r>
            <a:r>
              <a:rPr lang="en-GB" sz="2000" b="1" kern="0" baseline="-25000" dirty="0" err="1" smtClean="0">
                <a:solidFill>
                  <a:srgbClr val="0070C0"/>
                </a:solidFill>
              </a:rPr>
              <a:t>injectors</a:t>
            </a:r>
            <a:r>
              <a:rPr lang="en-GB" sz="2000" b="1" kern="0" dirty="0">
                <a:solidFill>
                  <a:srgbClr val="0070C0"/>
                </a:solidFill>
              </a:rPr>
              <a:t>?</a:t>
            </a:r>
          </a:p>
          <a:p>
            <a:pPr algn="r">
              <a:spcAft>
                <a:spcPts val="600"/>
              </a:spcAft>
            </a:pPr>
            <a:r>
              <a:rPr lang="en-GB" sz="2000" b="1" kern="0" dirty="0" smtClean="0">
                <a:solidFill>
                  <a:srgbClr val="0070C0"/>
                </a:solidFill>
              </a:rPr>
              <a:t>Required timing accuracy </a:t>
            </a:r>
            <a:r>
              <a:rPr lang="en-GB" sz="2000" b="1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GB" sz="2000" b="1" kern="0" dirty="0" smtClean="0">
                <a:solidFill>
                  <a:srgbClr val="0070C0"/>
                </a:solidFill>
              </a:rPr>
              <a:t> Technology development</a:t>
            </a:r>
            <a:endParaRPr lang="en-GB" sz="2000" b="1" kern="0" dirty="0">
              <a:solidFill>
                <a:srgbClr val="0070C0"/>
              </a:solidFill>
            </a:endParaRPr>
          </a:p>
          <a:p>
            <a:pPr algn="r">
              <a:spcAft>
                <a:spcPts val="600"/>
              </a:spcAft>
            </a:pPr>
            <a:r>
              <a:rPr lang="en-GB" sz="2000" b="1" kern="0" dirty="0">
                <a:solidFill>
                  <a:srgbClr val="0070C0"/>
                </a:solidFill>
              </a:rPr>
              <a:t>Size and energy </a:t>
            </a:r>
            <a:r>
              <a:rPr lang="en-GB" sz="2000" b="1" kern="0" dirty="0" smtClean="0">
                <a:solidFill>
                  <a:srgbClr val="0070C0"/>
                </a:solidFill>
              </a:rPr>
              <a:t>scaling </a:t>
            </a:r>
            <a:r>
              <a:rPr lang="en-GB" sz="2000" b="1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sz="2000" b="1" kern="0" dirty="0" smtClean="0">
                <a:solidFill>
                  <a:srgbClr val="0070C0"/>
                </a:solidFill>
              </a:rPr>
              <a:t>more </a:t>
            </a:r>
            <a:r>
              <a:rPr lang="en-GB" sz="2000" b="1" kern="0" dirty="0">
                <a:solidFill>
                  <a:srgbClr val="0070C0"/>
                </a:solidFill>
              </a:rPr>
              <a:t>tokamaks with </a:t>
            </a:r>
            <a:r>
              <a:rPr lang="en-GB" sz="2000" b="1" kern="0" dirty="0" err="1">
                <a:solidFill>
                  <a:srgbClr val="0070C0"/>
                </a:solidFill>
              </a:rPr>
              <a:t>N</a:t>
            </a:r>
            <a:r>
              <a:rPr lang="en-GB" sz="2000" b="1" kern="0" baseline="-25000" dirty="0" err="1">
                <a:solidFill>
                  <a:srgbClr val="0070C0"/>
                </a:solidFill>
              </a:rPr>
              <a:t>injectors</a:t>
            </a:r>
            <a:r>
              <a:rPr lang="en-GB" sz="2000" b="1" kern="0" dirty="0">
                <a:solidFill>
                  <a:srgbClr val="0070C0"/>
                </a:solidFill>
              </a:rPr>
              <a:t> ≥ </a:t>
            </a:r>
            <a:r>
              <a:rPr lang="en-GB" sz="2000" b="1" kern="0" dirty="0" smtClean="0">
                <a:solidFill>
                  <a:srgbClr val="0070C0"/>
                </a:solidFill>
              </a:rPr>
              <a:t>2</a:t>
            </a:r>
          </a:p>
          <a:p>
            <a:pPr algn="r">
              <a:spcAft>
                <a:spcPts val="600"/>
              </a:spcAft>
            </a:pPr>
            <a:r>
              <a:rPr lang="en-US" sz="2000" b="1" kern="0" dirty="0" smtClean="0">
                <a:solidFill>
                  <a:srgbClr val="0070C0"/>
                </a:solidFill>
              </a:rPr>
              <a:t>Reduction of radiation flash heat loads?</a:t>
            </a:r>
            <a:endParaRPr lang="en-GB" sz="2000" b="1" kern="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71" y="2965760"/>
            <a:ext cx="4063933" cy="32398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1212" y="6067330"/>
            <a:ext cx="2383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N.W. </a:t>
            </a:r>
            <a:r>
              <a:rPr lang="en-US" sz="1600" i="1" dirty="0" err="1">
                <a:latin typeface="+mn-lt"/>
              </a:rPr>
              <a:t>Eidietis</a:t>
            </a:r>
            <a:r>
              <a:rPr lang="en-US" sz="1600" i="1" dirty="0">
                <a:latin typeface="+mn-lt"/>
              </a:rPr>
              <a:t>, EPS 2018</a:t>
            </a:r>
            <a:endParaRPr lang="en-GB" sz="1600" i="1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137" y="3051629"/>
            <a:ext cx="3299435" cy="30680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796" y="2430806"/>
            <a:ext cx="888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First tests with dual injection in DIII-D</a:t>
            </a:r>
            <a:endParaRPr lang="en-GB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20398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Ongoing R&amp;D – Tokamak SPI experiments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0" y="2163123"/>
            <a:ext cx="4882594" cy="4306370"/>
            <a:chOff x="5152571" y="2206171"/>
            <a:chExt cx="4243965" cy="37431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5530" t="-1414"/>
            <a:stretch/>
          </p:blipFill>
          <p:spPr>
            <a:xfrm>
              <a:off x="5297714" y="2206171"/>
              <a:ext cx="4098822" cy="374310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152571" y="3526971"/>
              <a:ext cx="493486" cy="16691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504" y="614576"/>
            <a:ext cx="87463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+mn-lt"/>
              </a:rPr>
              <a:t>JET –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triple injector in one location (first experiments Nov)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n-lt"/>
              </a:rPr>
              <a:t>DIII-D –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two injectors in two locations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n-lt"/>
              </a:rPr>
              <a:t>KSTAR –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two injectors in two locations (2019)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n-lt"/>
              </a:rPr>
              <a:t>J-TEXT –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planning for two injectors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n-lt"/>
              </a:rPr>
              <a:t>HL-2A –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preparing SPI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7151" y="3406396"/>
            <a:ext cx="4675468" cy="2518046"/>
            <a:chOff x="4283968" y="1563638"/>
            <a:chExt cx="4675468" cy="25180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D9EDCB3-A09A-4AE9-8FFF-2956E2746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968" y="1563638"/>
              <a:ext cx="4675468" cy="2518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74238" y="3743130"/>
              <a:ext cx="2770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Preliminary design by ORNL</a:t>
              </a:r>
              <a:endParaRPr lang="en-GB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5715" y="3431472"/>
            <a:ext cx="180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KSTAR SPI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1610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Conclusion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871" y="802158"/>
            <a:ext cx="892899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   </a:t>
            </a:r>
            <a:r>
              <a:rPr lang="en-US" sz="2800" b="1" u="sng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Without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a reliable and effective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              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Disruption Mitigation System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                 and </a:t>
            </a:r>
            <a:r>
              <a:rPr lang="en-US" sz="2800" b="1" u="sng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without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recipes for operating at 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                                                                        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</a:rPr>
              <a:t>L</a:t>
            </a:r>
            <a:r>
              <a:rPr lang="en-US" sz="28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ow Disruption Rates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                </a:t>
            </a:r>
            <a:r>
              <a:rPr lang="en-US" sz="32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ITER cannot achieve its goals</a:t>
            </a:r>
          </a:p>
          <a:p>
            <a:pPr>
              <a:spcAft>
                <a:spcPts val="600"/>
              </a:spcAft>
            </a:pPr>
            <a:endParaRPr lang="en-GB" dirty="0" smtClean="0">
              <a:latin typeface="Calibri" panose="020F050202020403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GB" sz="28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Significant R&amp;D effort is required to close knowledge gaps!</a:t>
            </a:r>
          </a:p>
          <a:p>
            <a:pPr>
              <a:spcAft>
                <a:spcPts val="600"/>
              </a:spcAft>
            </a:pPr>
            <a:endParaRPr lang="en-US" i="1" dirty="0"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i="1" dirty="0" smtClean="0">
                <a:latin typeface="Calibri" panose="020F0502020204030204" pitchFamily="34" charset="0"/>
              </a:rPr>
              <a:t>~130 participants at this event, 4 working on related topics (</a:t>
            </a:r>
            <a:r>
              <a:rPr lang="en-US" b="1" i="1" u="sng" dirty="0">
                <a:latin typeface="Calibri" panose="020F0502020204030204" pitchFamily="34" charset="0"/>
              </a:rPr>
              <a:t>3</a:t>
            </a:r>
            <a:r>
              <a:rPr lang="en-US" b="1" i="1" u="sng" dirty="0" smtClean="0">
                <a:latin typeface="Calibri" panose="020F0502020204030204" pitchFamily="34" charset="0"/>
              </a:rPr>
              <a:t>%</a:t>
            </a:r>
            <a:r>
              <a:rPr lang="en-US" i="1" dirty="0" smtClean="0">
                <a:latin typeface="Calibri" panose="020F0502020204030204" pitchFamily="34" charset="0"/>
              </a:rPr>
              <a:t>)</a:t>
            </a:r>
            <a:endParaRPr lang="en-GB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8#76541_Frames00307-01076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4355976" y="548680"/>
            <a:ext cx="3960440" cy="55912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1291647"/>
            <a:ext cx="26479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843808" y="1814144"/>
            <a:ext cx="432048" cy="43204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82998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JET</a:t>
            </a:r>
            <a:endParaRPr lang="en-GB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892" y="5678223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movie: 40 </a:t>
            </a:r>
            <a:r>
              <a:rPr lang="en-US" i="1" dirty="0" err="1" smtClean="0">
                <a:latin typeface="+mn-lt"/>
              </a:rPr>
              <a:t>ms</a:t>
            </a:r>
            <a:endParaRPr lang="en-GB" i="1" dirty="0">
              <a:latin typeface="+mn-lt"/>
            </a:endParaRPr>
          </a:p>
        </p:txBody>
      </p:sp>
      <p:sp>
        <p:nvSpPr>
          <p:cNvPr id="9" name="Rectangle 2"/>
          <p:cNvSpPr txBox="1">
            <a:spLocks noChangeAspect="1" noChangeArrowheads="1"/>
          </p:cNvSpPr>
          <p:nvPr/>
        </p:nvSpPr>
        <p:spPr bwMode="auto">
          <a:xfrm>
            <a:off x="107504" y="44624"/>
            <a:ext cx="89289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latin typeface="Calibri" panose="020F0502020204030204" pitchFamily="34" charset="0"/>
              </a:rPr>
              <a:t>Plasma Disruption</a:t>
            </a:r>
            <a:endParaRPr lang="en-US" sz="2400" i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ITER_PPTemplate (2)</Template>
  <TotalTime>29322</TotalTime>
  <Words>2830</Words>
  <Application>Microsoft Office PowerPoint</Application>
  <PresentationFormat>On-screen Show (4:3)</PresentationFormat>
  <Paragraphs>565</Paragraphs>
  <Slides>83</Slides>
  <Notes>65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ITER_PPTemplate (2)</vt:lpstr>
      <vt:lpstr>Disruption Mitigation in 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ITER</dc:creator>
  <cp:lastModifiedBy>Griffith Sabina</cp:lastModifiedBy>
  <cp:revision>1368</cp:revision>
  <cp:lastPrinted>2017-06-21T14:20:33Z</cp:lastPrinted>
  <dcterms:created xsi:type="dcterms:W3CDTF">2008-09-02T15:06:07Z</dcterms:created>
  <dcterms:modified xsi:type="dcterms:W3CDTF">2018-11-14T16:23:42Z</dcterms:modified>
</cp:coreProperties>
</file>